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9" r:id="rId3"/>
    <p:sldId id="280" r:id="rId4"/>
    <p:sldId id="293" r:id="rId5"/>
    <p:sldId id="294" r:id="rId6"/>
    <p:sldId id="283" r:id="rId7"/>
    <p:sldId id="284" r:id="rId8"/>
    <p:sldId id="307" r:id="rId9"/>
    <p:sldId id="308" r:id="rId10"/>
    <p:sldId id="315" r:id="rId11"/>
    <p:sldId id="316" r:id="rId12"/>
    <p:sldId id="313" r:id="rId13"/>
    <p:sldId id="314" r:id="rId14"/>
    <p:sldId id="287" r:id="rId15"/>
    <p:sldId id="288" r:id="rId16"/>
    <p:sldId id="289" r:id="rId17"/>
    <p:sldId id="290" r:id="rId18"/>
    <p:sldId id="303" r:id="rId19"/>
    <p:sldId id="304" r:id="rId20"/>
    <p:sldId id="291" r:id="rId21"/>
    <p:sldId id="292" r:id="rId22"/>
    <p:sldId id="311" r:id="rId23"/>
    <p:sldId id="312" r:id="rId24"/>
    <p:sldId id="305" r:id="rId25"/>
    <p:sldId id="306" r:id="rId26"/>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9393"/>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7500" autoAdjust="0"/>
  </p:normalViewPr>
  <p:slideViewPr>
    <p:cSldViewPr>
      <p:cViewPr>
        <p:scale>
          <a:sx n="66" d="100"/>
          <a:sy n="66" d="100"/>
        </p:scale>
        <p:origin x="488" y="-3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6C5E1B3-10B5-4950-AB30-77D349C54574}" type="datetimeFigureOut">
              <a:rPr lang="de-DE" smtClean="0"/>
              <a:t>14.03.2025</a:t>
            </a:fld>
            <a:endParaRPr lang="de-DE"/>
          </a:p>
        </p:txBody>
      </p:sp>
      <p:sp>
        <p:nvSpPr>
          <p:cNvPr id="4" name="Folienbildplatzhalt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AD74794-4BE7-46D0-94AA-EA3DD7615CBF}" type="slidenum">
              <a:rPr lang="de-DE" smtClean="0"/>
              <a:t>‹Nr.›</a:t>
            </a:fld>
            <a:endParaRPr lang="de-DE"/>
          </a:p>
        </p:txBody>
      </p:sp>
    </p:spTree>
    <p:extLst>
      <p:ext uri="{BB962C8B-B14F-4D97-AF65-F5344CB8AC3E}">
        <p14:creationId xmlns:p14="http://schemas.microsoft.com/office/powerpoint/2010/main" val="3804166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AD74794-4BE7-46D0-94AA-EA3DD7615CBF}" type="slidenum">
              <a:rPr lang="de-DE" smtClean="0"/>
              <a:t>15</a:t>
            </a:fld>
            <a:endParaRPr lang="de-DE"/>
          </a:p>
        </p:txBody>
      </p:sp>
    </p:spTree>
    <p:extLst>
      <p:ext uri="{BB962C8B-B14F-4D97-AF65-F5344CB8AC3E}">
        <p14:creationId xmlns:p14="http://schemas.microsoft.com/office/powerpoint/2010/main" val="57054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56350"/>
            <a:ext cx="2133600" cy="365125"/>
          </a:xfrm>
          <a:prstGeom prst="rect">
            <a:avLst/>
          </a:prstGeom>
        </p:spPr>
        <p:txBody>
          <a:bodyPr/>
          <a:lstStyle/>
          <a:p>
            <a:fld id="{CCC66E82-C18B-40F9-8307-1ACB18C3908B}" type="datetimeFigureOut">
              <a:rPr lang="de-DE" smtClean="0"/>
              <a:t>14.03.2025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BEB6407D-7E48-4BB4-AE4B-6CCBE3DAF156}" type="slidenum">
              <a:rPr lang="de-DE" smtClean="0"/>
              <a:t>‹Nr.›</a:t>
            </a:fld>
            <a:endParaRPr lang="de-DE" dirty="0"/>
          </a:p>
        </p:txBody>
      </p:sp>
      <p:sp>
        <p:nvSpPr>
          <p:cNvPr id="2" name="Titel 1"/>
          <p:cNvSpPr>
            <a:spLocks noGrp="1"/>
          </p:cNvSpPr>
          <p:nvPr>
            <p:ph type="title"/>
          </p:nvPr>
        </p:nvSpPr>
        <p:spPr>
          <a:xfrm>
            <a:off x="628650" y="1052736"/>
            <a:ext cx="7886700" cy="1325563"/>
          </a:xfrm>
          <a:prstGeom prst="rect">
            <a:avLst/>
          </a:prstGeom>
        </p:spPr>
        <p:txBody>
          <a:bodyPr/>
          <a:lstStyle/>
          <a:p>
            <a:r>
              <a:rPr lang="de-DE" dirty="0"/>
              <a:t>Titelmasterformat durch Klicken bearbeiten</a:t>
            </a:r>
          </a:p>
        </p:txBody>
      </p:sp>
    </p:spTree>
    <p:extLst>
      <p:ext uri="{BB962C8B-B14F-4D97-AF65-F5344CB8AC3E}">
        <p14:creationId xmlns:p14="http://schemas.microsoft.com/office/powerpoint/2010/main" val="108132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Leer">
    <p:spTree>
      <p:nvGrpSpPr>
        <p:cNvPr id="1" name=""/>
        <p:cNvGrpSpPr/>
        <p:nvPr/>
      </p:nvGrpSpPr>
      <p:grpSpPr>
        <a:xfrm>
          <a:off x="0" y="0"/>
          <a:ext cx="0" cy="0"/>
          <a:chOff x="0" y="0"/>
          <a:chExt cx="0" cy="0"/>
        </a:xfrm>
      </p:grpSpPr>
      <p:sp>
        <p:nvSpPr>
          <p:cNvPr id="2" name="Textfeld 1"/>
          <p:cNvSpPr txBox="1"/>
          <p:nvPr userDrawn="1"/>
        </p:nvSpPr>
        <p:spPr>
          <a:xfrm>
            <a:off x="3995935" y="184666"/>
            <a:ext cx="1862177" cy="584775"/>
          </a:xfrm>
          <a:prstGeom prst="rect">
            <a:avLst/>
          </a:prstGeom>
          <a:noFill/>
        </p:spPr>
        <p:txBody>
          <a:bodyPr wrap="square" rtlCol="0">
            <a:spAutoFit/>
          </a:bodyPr>
          <a:lstStyle/>
          <a:p>
            <a:r>
              <a:rPr lang="de-DE" sz="3200" b="1" i="1" dirty="0">
                <a:solidFill>
                  <a:schemeClr val="bg1"/>
                </a:solidFill>
              </a:rPr>
              <a:t>Frage</a:t>
            </a:r>
          </a:p>
        </p:txBody>
      </p:sp>
      <p:sp>
        <p:nvSpPr>
          <p:cNvPr id="3" name="Rechteck 2"/>
          <p:cNvSpPr/>
          <p:nvPr userDrawn="1"/>
        </p:nvSpPr>
        <p:spPr>
          <a:xfrm>
            <a:off x="508862" y="1556792"/>
            <a:ext cx="1368425" cy="13684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8800" b="1" dirty="0">
                <a:latin typeface="Myriad Pro Light" pitchFamily="34" charset="0"/>
              </a:rPr>
              <a:t>?</a:t>
            </a:r>
          </a:p>
        </p:txBody>
      </p:sp>
      <p:sp>
        <p:nvSpPr>
          <p:cNvPr id="8" name="Textplatzhalter 7"/>
          <p:cNvSpPr>
            <a:spLocks noGrp="1"/>
          </p:cNvSpPr>
          <p:nvPr>
            <p:ph type="body" sz="quarter" idx="10"/>
          </p:nvPr>
        </p:nvSpPr>
        <p:spPr>
          <a:xfrm>
            <a:off x="1841500" y="1556792"/>
            <a:ext cx="7034956" cy="1368425"/>
          </a:xfrm>
          <a:prstGeom prst="wedgeRectCallout">
            <a:avLst>
              <a:gd name="adj1" fmla="val 1450"/>
              <a:gd name="adj2" fmla="val 70853"/>
            </a:avLst>
          </a:prstGeom>
          <a:ln/>
        </p:spPr>
        <p:style>
          <a:lnRef idx="2">
            <a:schemeClr val="accent1"/>
          </a:lnRef>
          <a:fillRef idx="1">
            <a:schemeClr val="lt1"/>
          </a:fillRef>
          <a:effectRef idx="0">
            <a:schemeClr val="accent1"/>
          </a:effectRef>
          <a:fontRef idx="none"/>
        </p:style>
        <p:txBody>
          <a:bodyPr/>
          <a:lstStyle>
            <a:lvl1pPr marL="0" indent="0">
              <a:buNone/>
              <a:defRPr i="1">
                <a:solidFill>
                  <a:schemeClr val="accent1">
                    <a:lumMod val="75000"/>
                  </a:schemeClr>
                </a:solidFill>
              </a:defRPr>
            </a:lvl1pPr>
          </a:lstStyle>
          <a:p>
            <a:pPr lvl="0"/>
            <a:endParaRPr lang="de-DE" dirty="0"/>
          </a:p>
        </p:txBody>
      </p:sp>
      <p:sp>
        <p:nvSpPr>
          <p:cNvPr id="11" name="Rechteck 10"/>
          <p:cNvSpPr/>
          <p:nvPr userDrawn="1"/>
        </p:nvSpPr>
        <p:spPr>
          <a:xfrm>
            <a:off x="473075" y="3450660"/>
            <a:ext cx="720000" cy="72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4400" b="1" dirty="0">
                <a:latin typeface="Myriad Pro Light" pitchFamily="34" charset="0"/>
              </a:rPr>
              <a:t>a</a:t>
            </a:r>
            <a:endParaRPr lang="de-DE" sz="4000" b="1" dirty="0">
              <a:latin typeface="Myriad Pro Light" pitchFamily="34" charset="0"/>
            </a:endParaRPr>
          </a:p>
        </p:txBody>
      </p:sp>
      <p:sp>
        <p:nvSpPr>
          <p:cNvPr id="12" name="Rechteck 11"/>
          <p:cNvSpPr/>
          <p:nvPr userDrawn="1"/>
        </p:nvSpPr>
        <p:spPr>
          <a:xfrm>
            <a:off x="3347864" y="3466220"/>
            <a:ext cx="720000" cy="72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4400" b="1" dirty="0">
                <a:latin typeface="Myriad Pro Light" pitchFamily="34" charset="0"/>
              </a:rPr>
              <a:t>b</a:t>
            </a:r>
            <a:endParaRPr lang="de-DE" sz="4000" b="1" dirty="0">
              <a:latin typeface="Myriad Pro Light" pitchFamily="34" charset="0"/>
            </a:endParaRPr>
          </a:p>
        </p:txBody>
      </p:sp>
      <p:sp>
        <p:nvSpPr>
          <p:cNvPr id="13" name="Rechteck 12"/>
          <p:cNvSpPr/>
          <p:nvPr userDrawn="1"/>
        </p:nvSpPr>
        <p:spPr>
          <a:xfrm>
            <a:off x="6372200" y="3466219"/>
            <a:ext cx="720000" cy="72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4400" b="1" dirty="0">
                <a:latin typeface="Myriad Pro Light" pitchFamily="34" charset="0"/>
              </a:rPr>
              <a:t>c</a:t>
            </a:r>
            <a:endParaRPr lang="de-DE" sz="4000" b="1" dirty="0">
              <a:latin typeface="Myriad Pro Light" pitchFamily="34" charset="0"/>
            </a:endParaRPr>
          </a:p>
        </p:txBody>
      </p:sp>
      <p:sp>
        <p:nvSpPr>
          <p:cNvPr id="14" name="Textplatzhalter 7"/>
          <p:cNvSpPr>
            <a:spLocks noGrp="1"/>
          </p:cNvSpPr>
          <p:nvPr>
            <p:ph type="body" sz="quarter" idx="11"/>
          </p:nvPr>
        </p:nvSpPr>
        <p:spPr>
          <a:xfrm>
            <a:off x="1184861" y="3455266"/>
            <a:ext cx="1800000" cy="2232000"/>
          </a:xfrm>
          <a:prstGeom prst="round2DiagRect">
            <a:avLst>
              <a:gd name="adj1" fmla="val 0"/>
              <a:gd name="adj2" fmla="val 22679"/>
            </a:avLst>
          </a:prstGeom>
        </p:spPr>
        <p:style>
          <a:lnRef idx="2">
            <a:schemeClr val="accent1"/>
          </a:lnRef>
          <a:fillRef idx="1">
            <a:schemeClr val="lt1"/>
          </a:fillRef>
          <a:effectRef idx="0">
            <a:schemeClr val="accent1"/>
          </a:effectRef>
          <a:fontRef idx="none"/>
        </p:style>
        <p:txBody>
          <a:bodyPr/>
          <a:lstStyle>
            <a:lvl1pPr marL="0" indent="0">
              <a:buNone/>
              <a:defRPr sz="2400" i="1">
                <a:solidFill>
                  <a:schemeClr val="accent1">
                    <a:lumMod val="75000"/>
                  </a:schemeClr>
                </a:solidFill>
              </a:defRPr>
            </a:lvl1pPr>
          </a:lstStyle>
          <a:p>
            <a:pPr lvl="0"/>
            <a:endParaRPr lang="de-DE" dirty="0"/>
          </a:p>
        </p:txBody>
      </p:sp>
      <p:sp>
        <p:nvSpPr>
          <p:cNvPr id="25" name="Textplatzhalter 7"/>
          <p:cNvSpPr>
            <a:spLocks noGrp="1"/>
          </p:cNvSpPr>
          <p:nvPr>
            <p:ph type="body" sz="quarter" idx="14"/>
          </p:nvPr>
        </p:nvSpPr>
        <p:spPr>
          <a:xfrm>
            <a:off x="4067864" y="3466220"/>
            <a:ext cx="1800000" cy="2232000"/>
          </a:xfrm>
          <a:prstGeom prst="round2DiagRect">
            <a:avLst>
              <a:gd name="adj1" fmla="val 0"/>
              <a:gd name="adj2" fmla="val 22679"/>
            </a:avLst>
          </a:prstGeom>
        </p:spPr>
        <p:style>
          <a:lnRef idx="2">
            <a:schemeClr val="accent1"/>
          </a:lnRef>
          <a:fillRef idx="1">
            <a:schemeClr val="lt1"/>
          </a:fillRef>
          <a:effectRef idx="0">
            <a:schemeClr val="accent1"/>
          </a:effectRef>
          <a:fontRef idx="none"/>
        </p:style>
        <p:txBody>
          <a:bodyPr/>
          <a:lstStyle>
            <a:lvl1pPr marL="0" indent="0">
              <a:buNone/>
              <a:defRPr sz="2400" i="1">
                <a:solidFill>
                  <a:schemeClr val="accent1">
                    <a:lumMod val="75000"/>
                  </a:schemeClr>
                </a:solidFill>
              </a:defRPr>
            </a:lvl1pPr>
          </a:lstStyle>
          <a:p>
            <a:pPr lvl="0"/>
            <a:endParaRPr lang="de-DE" dirty="0"/>
          </a:p>
        </p:txBody>
      </p:sp>
      <p:sp>
        <p:nvSpPr>
          <p:cNvPr id="26" name="Textplatzhalter 7"/>
          <p:cNvSpPr>
            <a:spLocks noGrp="1"/>
          </p:cNvSpPr>
          <p:nvPr>
            <p:ph type="body" sz="quarter" idx="15"/>
          </p:nvPr>
        </p:nvSpPr>
        <p:spPr>
          <a:xfrm>
            <a:off x="7092200" y="3466220"/>
            <a:ext cx="1800000" cy="2232000"/>
          </a:xfrm>
          <a:prstGeom prst="round2DiagRect">
            <a:avLst>
              <a:gd name="adj1" fmla="val 0"/>
              <a:gd name="adj2" fmla="val 22679"/>
            </a:avLst>
          </a:prstGeom>
        </p:spPr>
        <p:style>
          <a:lnRef idx="2">
            <a:schemeClr val="accent1"/>
          </a:lnRef>
          <a:fillRef idx="1">
            <a:schemeClr val="lt1"/>
          </a:fillRef>
          <a:effectRef idx="0">
            <a:schemeClr val="accent1"/>
          </a:effectRef>
          <a:fontRef idx="none"/>
        </p:style>
        <p:txBody>
          <a:bodyPr/>
          <a:lstStyle>
            <a:lvl1pPr marL="0" indent="0">
              <a:buNone/>
              <a:defRPr sz="2400" i="1">
                <a:solidFill>
                  <a:schemeClr val="accent1">
                    <a:lumMod val="75000"/>
                  </a:schemeClr>
                </a:solidFill>
              </a:defRPr>
            </a:lvl1pPr>
          </a:lstStyle>
          <a:p>
            <a:pPr lvl="0"/>
            <a:endParaRPr lang="de-DE" dirty="0"/>
          </a:p>
        </p:txBody>
      </p:sp>
    </p:spTree>
    <p:extLst>
      <p:ext uri="{BB962C8B-B14F-4D97-AF65-F5344CB8AC3E}">
        <p14:creationId xmlns:p14="http://schemas.microsoft.com/office/powerpoint/2010/main" val="1046306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Leer">
    <p:spTree>
      <p:nvGrpSpPr>
        <p:cNvPr id="1" name=""/>
        <p:cNvGrpSpPr/>
        <p:nvPr/>
      </p:nvGrpSpPr>
      <p:grpSpPr>
        <a:xfrm>
          <a:off x="0" y="0"/>
          <a:ext cx="0" cy="0"/>
          <a:chOff x="0" y="0"/>
          <a:chExt cx="0" cy="0"/>
        </a:xfrm>
      </p:grpSpPr>
      <p:sp>
        <p:nvSpPr>
          <p:cNvPr id="2" name="Textfeld 1"/>
          <p:cNvSpPr txBox="1"/>
          <p:nvPr userDrawn="1"/>
        </p:nvSpPr>
        <p:spPr>
          <a:xfrm>
            <a:off x="3347864" y="184666"/>
            <a:ext cx="2520280" cy="584775"/>
          </a:xfrm>
          <a:prstGeom prst="rect">
            <a:avLst/>
          </a:prstGeom>
          <a:noFill/>
        </p:spPr>
        <p:txBody>
          <a:bodyPr wrap="square" rtlCol="0">
            <a:spAutoFit/>
          </a:bodyPr>
          <a:lstStyle/>
          <a:p>
            <a:pPr algn="ctr"/>
            <a:r>
              <a:rPr lang="de-DE" sz="3200" b="1" i="1" dirty="0">
                <a:solidFill>
                  <a:schemeClr val="bg1"/>
                </a:solidFill>
              </a:rPr>
              <a:t>Antwort</a:t>
            </a:r>
          </a:p>
        </p:txBody>
      </p:sp>
      <p:sp>
        <p:nvSpPr>
          <p:cNvPr id="4" name="Rechteck 3"/>
          <p:cNvSpPr/>
          <p:nvPr userDrawn="1"/>
        </p:nvSpPr>
        <p:spPr>
          <a:xfrm>
            <a:off x="473075" y="1556792"/>
            <a:ext cx="1366837" cy="1368425"/>
          </a:xfrm>
          <a:prstGeom prst="rect">
            <a:avLst/>
          </a:prstGeom>
          <a:solidFill>
            <a:srgbClr val="99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8800" b="1" dirty="0">
                <a:latin typeface="Myriad Pro Light" pitchFamily="34" charset="0"/>
              </a:rPr>
              <a:t>!</a:t>
            </a:r>
          </a:p>
        </p:txBody>
      </p:sp>
      <p:sp>
        <p:nvSpPr>
          <p:cNvPr id="6" name="Textplatzhalter 7"/>
          <p:cNvSpPr>
            <a:spLocks noGrp="1"/>
          </p:cNvSpPr>
          <p:nvPr>
            <p:ph type="body" sz="quarter" idx="11"/>
          </p:nvPr>
        </p:nvSpPr>
        <p:spPr>
          <a:xfrm>
            <a:off x="1979712" y="1557064"/>
            <a:ext cx="7034956" cy="2808039"/>
          </a:xfrm>
          <a:prstGeom prst="wedgeRectCallout">
            <a:avLst>
              <a:gd name="adj1" fmla="val -3424"/>
              <a:gd name="adj2" fmla="val 70853"/>
            </a:avLst>
          </a:prstGeom>
          <a:ln/>
        </p:spPr>
        <p:style>
          <a:lnRef idx="2">
            <a:schemeClr val="accent1"/>
          </a:lnRef>
          <a:fillRef idx="1">
            <a:schemeClr val="lt1"/>
          </a:fillRef>
          <a:effectRef idx="0">
            <a:schemeClr val="accent1"/>
          </a:effectRef>
          <a:fontRef idx="none"/>
        </p:style>
        <p:txBody>
          <a:bodyPr/>
          <a:lstStyle>
            <a:lvl1pPr marL="0" indent="0">
              <a:buNone/>
              <a:defRPr i="1">
                <a:solidFill>
                  <a:schemeClr val="accent1">
                    <a:lumMod val="75000"/>
                  </a:schemeClr>
                </a:solidFill>
              </a:defRPr>
            </a:lvl1pPr>
          </a:lstStyle>
          <a:p>
            <a:pPr lvl="0"/>
            <a:endParaRPr lang="de-DE" dirty="0"/>
          </a:p>
        </p:txBody>
      </p:sp>
      <p:sp>
        <p:nvSpPr>
          <p:cNvPr id="9" name="Rechteck 8"/>
          <p:cNvSpPr/>
          <p:nvPr userDrawn="1"/>
        </p:nvSpPr>
        <p:spPr>
          <a:xfrm>
            <a:off x="473074" y="2996679"/>
            <a:ext cx="1366837" cy="1368425"/>
          </a:xfrm>
          <a:prstGeom prst="rect">
            <a:avLst/>
          </a:prstGeom>
          <a:solidFill>
            <a:srgbClr val="99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8800" b="1" dirty="0">
              <a:latin typeface="Myriad Pro Light" pitchFamily="34" charset="0"/>
            </a:endParaRPr>
          </a:p>
        </p:txBody>
      </p:sp>
      <p:sp>
        <p:nvSpPr>
          <p:cNvPr id="11" name="Textplatzhalter 10"/>
          <p:cNvSpPr>
            <a:spLocks noGrp="1"/>
          </p:cNvSpPr>
          <p:nvPr>
            <p:ph type="body" sz="quarter" idx="12"/>
          </p:nvPr>
        </p:nvSpPr>
        <p:spPr>
          <a:xfrm>
            <a:off x="611560" y="3213100"/>
            <a:ext cx="1080120" cy="936625"/>
          </a:xfrm>
          <a:prstGeom prst="rect">
            <a:avLst/>
          </a:prstGeom>
        </p:spPr>
        <p:txBody>
          <a:bodyPr anchor="ctr"/>
          <a:lstStyle>
            <a:lvl1pPr marL="0" indent="0">
              <a:buNone/>
              <a:defRPr sz="8800" b="1">
                <a:solidFill>
                  <a:schemeClr val="bg1"/>
                </a:solidFill>
              </a:defRPr>
            </a:lvl1pPr>
          </a:lstStyle>
          <a:p>
            <a:pPr lvl="0"/>
            <a:endParaRPr lang="de-DE" dirty="0"/>
          </a:p>
        </p:txBody>
      </p:sp>
    </p:spTree>
    <p:extLst>
      <p:ext uri="{BB962C8B-B14F-4D97-AF65-F5344CB8AC3E}">
        <p14:creationId xmlns:p14="http://schemas.microsoft.com/office/powerpoint/2010/main" val="169040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png"/><Relationship Id="rId10" Type="http://schemas.openxmlformats.org/officeDocument/2006/relationships/image" Target="../media/image5.png"/><Relationship Id="rId4" Type="http://schemas.openxmlformats.org/officeDocument/2006/relationships/theme" Target="../theme/theme1.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2" descr="F:\Eigene Dateien\NiggesA\Eigene Dokumente\Netpiloten\Logo_Net-Piloten_final\Net-Piloten_logoflieger.png"/>
          <p:cNvPicPr>
            <a:picLocks noChangeAspect="1" noChangeArrowheads="1"/>
          </p:cNvPicPr>
          <p:nvPr userDrawn="1"/>
        </p:nvPicPr>
        <p:blipFill rotWithShape="1">
          <a:blip r:embed="rId5" cstate="email">
            <a:lum bright="70000" contrast="-70000"/>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a:ext>
            </a:extLst>
          </a:blip>
          <a:srcRect/>
          <a:stretch/>
        </p:blipFill>
        <p:spPr bwMode="auto">
          <a:xfrm>
            <a:off x="0" y="1700808"/>
            <a:ext cx="6264792" cy="715356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F:\Eigene Dateien\NiggesA\Eigene Dokumente\Netpiloten\Logo_Net-Piloten_final\Net-Piloten_finalform.png"/>
          <p:cNvPicPr>
            <a:picLocks noChangeAspect="1" noChangeArrowheads="1"/>
          </p:cNvPicPr>
          <p:nvPr userDrawn="1"/>
        </p:nvPicPr>
        <p:blipFill rotWithShape="1">
          <a:blip r:embed="rId7" cstate="email">
            <a:extLst>
              <a:ext uri="{28A0092B-C50C-407E-A947-70E740481C1C}">
                <a14:useLocalDpi xmlns:a14="http://schemas.microsoft.com/office/drawing/2010/main"/>
              </a:ext>
            </a:extLst>
          </a:blip>
          <a:srcRect/>
          <a:stretch/>
        </p:blipFill>
        <p:spPr bwMode="auto">
          <a:xfrm>
            <a:off x="0" y="5816607"/>
            <a:ext cx="9144000" cy="1065354"/>
          </a:xfrm>
          <a:prstGeom prst="rect">
            <a:avLst/>
          </a:prstGeom>
          <a:noFill/>
          <a:extLst>
            <a:ext uri="{909E8E84-426E-40DD-AFC4-6F175D3DCCD1}">
              <a14:hiddenFill xmlns:a14="http://schemas.microsoft.com/office/drawing/2010/main">
                <a:solidFill>
                  <a:srgbClr val="FFFFFF"/>
                </a:solidFill>
              </a14:hiddenFill>
            </a:ext>
          </a:extLst>
        </p:spPr>
      </p:pic>
      <p:sp>
        <p:nvSpPr>
          <p:cNvPr id="4" name="Titel 1"/>
          <p:cNvSpPr txBox="1">
            <a:spLocks/>
          </p:cNvSpPr>
          <p:nvPr userDrawn="1"/>
        </p:nvSpPr>
        <p:spPr>
          <a:xfrm>
            <a:off x="323528" y="0"/>
            <a:ext cx="6552728" cy="1052736"/>
          </a:xfrm>
          <a:prstGeom prst="rect">
            <a:avLst/>
          </a:prstGeom>
        </p:spPr>
        <p:txBody>
          <a:bodyPr>
            <a:normAutofit/>
          </a:bodyPr>
          <a:lstStyle>
            <a:lvl1pPr algn="l" defTabSz="914400" rtl="0" eaLnBrk="1" latinLnBrk="0" hangingPunct="1">
              <a:spcBef>
                <a:spcPct val="0"/>
              </a:spcBef>
              <a:buNone/>
              <a:defRPr sz="2800" b="1" kern="1200">
                <a:solidFill>
                  <a:schemeClr val="bg1"/>
                </a:solidFill>
                <a:latin typeface="+mj-lt"/>
                <a:ea typeface="+mj-ea"/>
                <a:cs typeface="+mj-cs"/>
              </a:defRPr>
            </a:lvl1pPr>
          </a:lstStyle>
          <a:p>
            <a:r>
              <a:rPr lang="de-DE"/>
              <a:t>Titelmasterformat durch Klicken bearbeiten</a:t>
            </a:r>
            <a:endParaRPr lang="de-DE" dirty="0"/>
          </a:p>
        </p:txBody>
      </p:sp>
      <p:pic>
        <p:nvPicPr>
          <p:cNvPr id="7" name="Picture 3" descr="F:\Eigene Dateien\NiggesA\Eigene Dokumente\Netpiloten\Logo_Net-Piloten_final\Net-Piloten_finalform.png"/>
          <p:cNvPicPr>
            <a:picLocks noChangeAspect="1" noChangeArrowheads="1"/>
          </p:cNvPicPr>
          <p:nvPr userDrawn="1"/>
        </p:nvPicPr>
        <p:blipFill rotWithShape="1">
          <a:blip r:embed="rId8" cstate="email">
            <a:extLst>
              <a:ext uri="{28A0092B-C50C-407E-A947-70E740481C1C}">
                <a14:useLocalDpi xmlns:a14="http://schemas.microsoft.com/office/drawing/2010/main"/>
              </a:ext>
            </a:extLst>
          </a:blip>
          <a:srcRect/>
          <a:stretch/>
        </p:blipFill>
        <p:spPr bwMode="auto">
          <a:xfrm>
            <a:off x="0" y="0"/>
            <a:ext cx="9144000" cy="10527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F:\Eigene Dateien\NiggesA\Eigene Dokumente\Netpiloten\Logo_Net-Piloten_final\Net-Piloten_final.png"/>
          <p:cNvPicPr>
            <a:picLocks noChangeAspect="1" noChangeArrowheads="1"/>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8189687" y="205509"/>
            <a:ext cx="859777" cy="5459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9" name="Rechteck 8">
            <a:extLst>
              <a:ext uri="{FF2B5EF4-FFF2-40B4-BE49-F238E27FC236}">
                <a16:creationId xmlns:a16="http://schemas.microsoft.com/office/drawing/2014/main" id="{D393E6AE-AFC8-475D-879E-FDB67D2C1034}"/>
              </a:ext>
            </a:extLst>
          </p:cNvPr>
          <p:cNvSpPr/>
          <p:nvPr userDrawn="1"/>
        </p:nvSpPr>
        <p:spPr>
          <a:xfrm>
            <a:off x="0" y="-72557"/>
            <a:ext cx="3419872" cy="11413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F4DE11F6-35A4-4B43-8121-B644A6522917}"/>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171400"/>
            <a:ext cx="3240360" cy="1523442"/>
          </a:xfrm>
          <a:prstGeom prst="rect">
            <a:avLst/>
          </a:prstGeom>
        </p:spPr>
      </p:pic>
    </p:spTree>
    <p:extLst>
      <p:ext uri="{BB962C8B-B14F-4D97-AF65-F5344CB8AC3E}">
        <p14:creationId xmlns:p14="http://schemas.microsoft.com/office/powerpoint/2010/main" val="4182297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a:xfrm>
            <a:off x="1691680" y="1844824"/>
            <a:ext cx="5765179" cy="3168352"/>
          </a:xfrm>
          <a:prstGeom prst="rect">
            <a:avLst/>
          </a:prstGeom>
          <a:noFill/>
        </p:spPr>
        <p:txBody>
          <a:bodyPr/>
          <a:lstStyle/>
          <a:p>
            <a:pPr algn="ctr">
              <a:defRPr/>
            </a:pPr>
            <a:r>
              <a:rPr lang="de-DE" sz="4000" b="1" kern="0">
                <a:solidFill>
                  <a:srgbClr val="990099"/>
                </a:solidFill>
                <a:latin typeface="Myriad Pro Light" pitchFamily="34" charset="0"/>
                <a:ea typeface="+mj-ea"/>
                <a:cs typeface="+mj-cs"/>
              </a:rPr>
              <a:t>Das Net-Piloten</a:t>
            </a:r>
            <a:endParaRPr lang="de-DE" sz="4000" b="1" kern="0" dirty="0">
              <a:solidFill>
                <a:srgbClr val="990099"/>
              </a:solidFill>
              <a:latin typeface="Myriad Pro Light" pitchFamily="34" charset="0"/>
              <a:ea typeface="+mj-ea"/>
              <a:cs typeface="+mj-cs"/>
            </a:endParaRPr>
          </a:p>
          <a:p>
            <a:pPr algn="ctr">
              <a:defRPr/>
            </a:pPr>
            <a:r>
              <a:rPr lang="de-DE" sz="9600" b="1" kern="0" dirty="0">
                <a:solidFill>
                  <a:srgbClr val="990099"/>
                </a:solidFill>
                <a:effectLst>
                  <a:outerShdw blurRad="38100" dist="38100" dir="2700000" algn="tl">
                    <a:srgbClr val="000000">
                      <a:alpha val="43137"/>
                    </a:srgbClr>
                  </a:outerShdw>
                </a:effectLst>
                <a:latin typeface="Myriad Pro Light" pitchFamily="34" charset="0"/>
                <a:ea typeface="+mj-ea"/>
                <a:cs typeface="+mj-cs"/>
              </a:rPr>
              <a:t>QUIZ</a:t>
            </a:r>
          </a:p>
        </p:txBody>
      </p:sp>
      <p:sp>
        <p:nvSpPr>
          <p:cNvPr id="3" name="Rechteck 2"/>
          <p:cNvSpPr/>
          <p:nvPr/>
        </p:nvSpPr>
        <p:spPr>
          <a:xfrm rot="19803203">
            <a:off x="597423" y="3421100"/>
            <a:ext cx="1642815" cy="164281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3800" b="1" dirty="0">
                <a:latin typeface="Myriad Pro Light" pitchFamily="34" charset="0"/>
              </a:rPr>
              <a:t>?</a:t>
            </a:r>
          </a:p>
        </p:txBody>
      </p:sp>
      <p:sp>
        <p:nvSpPr>
          <p:cNvPr id="5" name="Rechteck 4"/>
          <p:cNvSpPr/>
          <p:nvPr/>
        </p:nvSpPr>
        <p:spPr>
          <a:xfrm rot="857326">
            <a:off x="6351328" y="2980903"/>
            <a:ext cx="2520280" cy="2523208"/>
          </a:xfrm>
          <a:prstGeom prst="rect">
            <a:avLst/>
          </a:prstGeom>
          <a:solidFill>
            <a:srgbClr val="99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6600" b="1" dirty="0">
                <a:latin typeface="Myriad Pro Light" pitchFamily="34" charset="0"/>
              </a:rPr>
              <a:t>!</a:t>
            </a:r>
          </a:p>
        </p:txBody>
      </p:sp>
    </p:spTree>
    <p:extLst>
      <p:ext uri="{BB962C8B-B14F-4D97-AF65-F5344CB8AC3E}">
        <p14:creationId xmlns:p14="http://schemas.microsoft.com/office/powerpoint/2010/main" val="2394144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Wofür steht DSGVO?</a:t>
            </a:r>
          </a:p>
        </p:txBody>
      </p:sp>
      <p:sp>
        <p:nvSpPr>
          <p:cNvPr id="5" name="Textplatzhalter 4"/>
          <p:cNvSpPr>
            <a:spLocks noGrp="1"/>
          </p:cNvSpPr>
          <p:nvPr>
            <p:ph type="body" sz="quarter" idx="11"/>
          </p:nvPr>
        </p:nvSpPr>
        <p:spPr>
          <a:xfrm>
            <a:off x="1184860" y="3455266"/>
            <a:ext cx="1946979" cy="2232000"/>
          </a:xfrm>
        </p:spPr>
        <p:txBody>
          <a:bodyPr/>
          <a:lstStyle/>
          <a:p>
            <a:r>
              <a:rPr lang="de-DE" sz="2000" dirty="0"/>
              <a:t>Deutsche Surfer-Gamer- Verhaltens-ordnung</a:t>
            </a:r>
          </a:p>
        </p:txBody>
      </p:sp>
      <p:sp>
        <p:nvSpPr>
          <p:cNvPr id="6" name="Textplatzhalter 5"/>
          <p:cNvSpPr>
            <a:spLocks noGrp="1"/>
          </p:cNvSpPr>
          <p:nvPr>
            <p:ph type="body" sz="quarter" idx="14"/>
          </p:nvPr>
        </p:nvSpPr>
        <p:spPr>
          <a:xfrm>
            <a:off x="4067864" y="3466220"/>
            <a:ext cx="1944000" cy="2232000"/>
          </a:xfrm>
        </p:spPr>
        <p:txBody>
          <a:bodyPr/>
          <a:lstStyle/>
          <a:p>
            <a:r>
              <a:rPr lang="de-DE" sz="2000" dirty="0"/>
              <a:t>Datenschutz-grund-verordnung</a:t>
            </a:r>
          </a:p>
        </p:txBody>
      </p:sp>
      <p:sp>
        <p:nvSpPr>
          <p:cNvPr id="7" name="Textplatzhalter 6"/>
          <p:cNvSpPr>
            <a:spLocks noGrp="1"/>
          </p:cNvSpPr>
          <p:nvPr>
            <p:ph type="body" sz="quarter" idx="15"/>
          </p:nvPr>
        </p:nvSpPr>
        <p:spPr>
          <a:xfrm>
            <a:off x="7092200" y="3466220"/>
            <a:ext cx="1944000" cy="2232000"/>
          </a:xfrm>
        </p:spPr>
        <p:txBody>
          <a:bodyPr/>
          <a:lstStyle/>
          <a:p>
            <a:r>
              <a:rPr lang="de-DE" sz="2000" dirty="0"/>
              <a:t>Deutschland sucht den größten Videostar</a:t>
            </a:r>
          </a:p>
        </p:txBody>
      </p:sp>
    </p:spTree>
    <p:extLst>
      <p:ext uri="{BB962C8B-B14F-4D97-AF65-F5344CB8AC3E}">
        <p14:creationId xmlns:p14="http://schemas.microsoft.com/office/powerpoint/2010/main" val="141667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r>
              <a:rPr lang="de-DE" sz="2400" i="0" dirty="0"/>
              <a:t>Seit dem 25. Mai 2018 gilt in der Europäischen Union, also auch hier in Deutschland, die </a:t>
            </a:r>
            <a:r>
              <a:rPr lang="de-DE" sz="2400" b="1" i="0" dirty="0"/>
              <a:t>Datenschutzgrundverordnung. </a:t>
            </a:r>
            <a:r>
              <a:rPr lang="de-DE" sz="2400" i="0" dirty="0"/>
              <a:t>Somit müssen sich Firmen, Behörden etc. an strengere Regeln in Sachen Datenschutz halten. Ziel ist es, </a:t>
            </a:r>
            <a:r>
              <a:rPr lang="de-DE" sz="2400" b="1" i="0" dirty="0"/>
              <a:t>persönliche Daten, wie z.B. Name, Geburtsdatum und Anschrift, besser zu schützen. </a:t>
            </a:r>
            <a:endParaRPr lang="de-DE" sz="2400" b="1" dirty="0"/>
          </a:p>
        </p:txBody>
      </p:sp>
      <p:sp>
        <p:nvSpPr>
          <p:cNvPr id="7" name="Textplatzhalter 6"/>
          <p:cNvSpPr>
            <a:spLocks noGrp="1"/>
          </p:cNvSpPr>
          <p:nvPr>
            <p:ph type="body" sz="quarter" idx="12"/>
          </p:nvPr>
        </p:nvSpPr>
        <p:spPr/>
        <p:txBody>
          <a:bodyPr/>
          <a:lstStyle/>
          <a:p>
            <a:pPr algn="ctr"/>
            <a:r>
              <a:rPr lang="de-DE" dirty="0"/>
              <a:t>b</a:t>
            </a:r>
          </a:p>
        </p:txBody>
      </p:sp>
    </p:spTree>
    <p:extLst>
      <p:ext uri="{BB962C8B-B14F-4D97-AF65-F5344CB8AC3E}">
        <p14:creationId xmlns:p14="http://schemas.microsoft.com/office/powerpoint/2010/main" val="290025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r>
              <a:rPr lang="de-DE" dirty="0"/>
              <a:t>Wie viele </a:t>
            </a:r>
            <a:r>
              <a:rPr lang="de-DE" dirty="0" err="1"/>
              <a:t>TikTok</a:t>
            </a:r>
            <a:r>
              <a:rPr lang="de-DE" dirty="0"/>
              <a:t> Nutzer gibt es in Deutschland? </a:t>
            </a:r>
          </a:p>
        </p:txBody>
      </p:sp>
      <p:sp>
        <p:nvSpPr>
          <p:cNvPr id="3" name="Textplatzhalter 2"/>
          <p:cNvSpPr>
            <a:spLocks noGrp="1"/>
          </p:cNvSpPr>
          <p:nvPr>
            <p:ph type="body" sz="quarter" idx="11"/>
          </p:nvPr>
        </p:nvSpPr>
        <p:spPr/>
        <p:txBody>
          <a:bodyPr/>
          <a:lstStyle/>
          <a:p>
            <a:r>
              <a:rPr lang="de-DE" dirty="0"/>
              <a:t>7,2 </a:t>
            </a:r>
            <a:r>
              <a:rPr lang="de-DE" dirty="0" err="1"/>
              <a:t>Mio</a:t>
            </a:r>
            <a:endParaRPr lang="de-DE" dirty="0"/>
          </a:p>
        </p:txBody>
      </p:sp>
      <p:sp>
        <p:nvSpPr>
          <p:cNvPr id="4" name="Textplatzhalter 3"/>
          <p:cNvSpPr>
            <a:spLocks noGrp="1"/>
          </p:cNvSpPr>
          <p:nvPr>
            <p:ph type="body" sz="quarter" idx="14"/>
          </p:nvPr>
        </p:nvSpPr>
        <p:spPr/>
        <p:txBody>
          <a:bodyPr/>
          <a:lstStyle/>
          <a:p>
            <a:r>
              <a:rPr lang="de-DE" dirty="0"/>
              <a:t>21 </a:t>
            </a:r>
            <a:r>
              <a:rPr lang="de-DE" dirty="0" err="1"/>
              <a:t>Mio</a:t>
            </a:r>
            <a:r>
              <a:rPr lang="de-DE" dirty="0"/>
              <a:t>	</a:t>
            </a:r>
          </a:p>
        </p:txBody>
      </p:sp>
      <p:sp>
        <p:nvSpPr>
          <p:cNvPr id="5" name="Textplatzhalter 4"/>
          <p:cNvSpPr>
            <a:spLocks noGrp="1"/>
          </p:cNvSpPr>
          <p:nvPr>
            <p:ph type="body" sz="quarter" idx="15"/>
          </p:nvPr>
        </p:nvSpPr>
        <p:spPr/>
        <p:txBody>
          <a:bodyPr/>
          <a:lstStyle/>
          <a:p>
            <a:r>
              <a:rPr lang="de-DE" dirty="0"/>
              <a:t>30,8 </a:t>
            </a:r>
            <a:r>
              <a:rPr lang="de-DE" dirty="0" err="1"/>
              <a:t>Mio</a:t>
            </a:r>
            <a:endParaRPr lang="de-DE" dirty="0"/>
          </a:p>
        </p:txBody>
      </p:sp>
    </p:spTree>
    <p:extLst>
      <p:ext uri="{BB962C8B-B14F-4D97-AF65-F5344CB8AC3E}">
        <p14:creationId xmlns:p14="http://schemas.microsoft.com/office/powerpoint/2010/main" val="2473048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a:xfrm>
            <a:off x="1955867" y="1508807"/>
            <a:ext cx="7034956" cy="2640917"/>
          </a:xfrm>
          <a:prstGeom prst="wedgeRectCallout">
            <a:avLst>
              <a:gd name="adj1" fmla="val -3255"/>
              <a:gd name="adj2" fmla="val 84751"/>
            </a:avLst>
          </a:prstGeom>
        </p:spPr>
        <p:txBody>
          <a:bodyPr/>
          <a:lstStyle/>
          <a:p>
            <a:r>
              <a:rPr lang="de-DE" dirty="0"/>
              <a:t>Knapp 21 Millionen Menschen in Deutschland nutzen </a:t>
            </a:r>
            <a:r>
              <a:rPr lang="de-DE" dirty="0" err="1"/>
              <a:t>TikTok</a:t>
            </a:r>
            <a:r>
              <a:rPr lang="de-DE" dirty="0"/>
              <a:t>.</a:t>
            </a:r>
          </a:p>
          <a:p>
            <a:r>
              <a:rPr lang="de-DE" sz="1600" i="0" dirty="0"/>
              <a:t>Bei </a:t>
            </a:r>
            <a:r>
              <a:rPr lang="de-DE" sz="1600" i="0" dirty="0" err="1"/>
              <a:t>TikTok</a:t>
            </a:r>
            <a:r>
              <a:rPr lang="de-DE" sz="1600" i="0" dirty="0"/>
              <a:t> können User kurze, selbstgedrehte Videos aufnehmen, die dann mit Musik von bekannten Songs unterlegt werden. Die User nutzen die App, um kreative und lustige Videos zu erstellen oder zu gucken, innovativ war dass die Lippen synchron zu den Songs bewegen. </a:t>
            </a:r>
          </a:p>
          <a:p>
            <a:r>
              <a:rPr lang="de-DE" sz="1600" i="0" dirty="0"/>
              <a:t>Weltweit gibt es 1,56 Mrd. Nutzerinnen und Nutzer.</a:t>
            </a:r>
            <a:br>
              <a:rPr lang="de-DE" sz="1600" dirty="0"/>
            </a:br>
            <a:br>
              <a:rPr lang="de-DE" dirty="0"/>
            </a:br>
            <a:endParaRPr lang="de-DE" dirty="0"/>
          </a:p>
        </p:txBody>
      </p:sp>
      <p:sp>
        <p:nvSpPr>
          <p:cNvPr id="7" name="Textplatzhalter 6"/>
          <p:cNvSpPr>
            <a:spLocks noGrp="1"/>
          </p:cNvSpPr>
          <p:nvPr>
            <p:ph type="body" sz="quarter" idx="12"/>
          </p:nvPr>
        </p:nvSpPr>
        <p:spPr/>
        <p:txBody>
          <a:bodyPr/>
          <a:lstStyle/>
          <a:p>
            <a:pPr algn="ctr"/>
            <a:r>
              <a:rPr lang="de-DE" dirty="0"/>
              <a:t>b</a:t>
            </a:r>
          </a:p>
        </p:txBody>
      </p:sp>
      <p:sp>
        <p:nvSpPr>
          <p:cNvPr id="2" name="Textfeld 1"/>
          <p:cNvSpPr txBox="1"/>
          <p:nvPr/>
        </p:nvSpPr>
        <p:spPr>
          <a:xfrm>
            <a:off x="2987824" y="6165304"/>
            <a:ext cx="4464496" cy="577081"/>
          </a:xfrm>
          <a:prstGeom prst="rect">
            <a:avLst/>
          </a:prstGeom>
          <a:noFill/>
        </p:spPr>
        <p:txBody>
          <a:bodyPr wrap="square" rtlCol="0">
            <a:spAutoFit/>
          </a:bodyPr>
          <a:lstStyle/>
          <a:p>
            <a:r>
              <a:rPr lang="de-DE" sz="1050" dirty="0"/>
              <a:t>Quellen: https://www.deutschlandfunk.de/tiktok-gibt-erstmals-nutzerzahl-fuer-deutschland-bekannt-20-9-millionen-102.html</a:t>
            </a:r>
          </a:p>
          <a:p>
            <a:r>
              <a:rPr lang="de-DE" sz="1050" dirty="0"/>
              <a:t>https://de.statista.com/themen/5975/tiktok/#topicOverview</a:t>
            </a:r>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4005064"/>
            <a:ext cx="1706364" cy="1706364"/>
          </a:xfrm>
          <a:prstGeom prst="rect">
            <a:avLst/>
          </a:prstGeom>
        </p:spPr>
      </p:pic>
    </p:spTree>
    <p:extLst>
      <p:ext uri="{BB962C8B-B14F-4D97-AF65-F5344CB8AC3E}">
        <p14:creationId xmlns:p14="http://schemas.microsoft.com/office/powerpoint/2010/main" val="3769155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a:xfrm>
            <a:off x="1857692" y="1556792"/>
            <a:ext cx="7034956" cy="1152128"/>
          </a:xfrm>
          <a:prstGeom prst="wedgeRectCallout">
            <a:avLst>
              <a:gd name="adj1" fmla="val 458"/>
              <a:gd name="adj2" fmla="val 82335"/>
            </a:avLst>
          </a:prstGeom>
        </p:spPr>
        <p:txBody>
          <a:bodyPr/>
          <a:lstStyle/>
          <a:p>
            <a:r>
              <a:rPr lang="de-DE" sz="2800" dirty="0"/>
              <a:t>Wieviel % der Jugendlichen sind täglich oder mehrmals pro Woche sportlich aktiv? </a:t>
            </a:r>
          </a:p>
          <a:p>
            <a:endParaRPr lang="de-DE" sz="1600" dirty="0"/>
          </a:p>
          <a:p>
            <a:endParaRPr lang="de-DE" sz="1600" dirty="0"/>
          </a:p>
          <a:p>
            <a:endParaRPr lang="de-DE" sz="1600" dirty="0"/>
          </a:p>
          <a:p>
            <a:endParaRPr lang="de-DE" sz="1600" dirty="0"/>
          </a:p>
          <a:p>
            <a:endParaRPr lang="de-DE" sz="1600" dirty="0"/>
          </a:p>
          <a:p>
            <a:endParaRPr lang="de-DE" sz="1600" dirty="0"/>
          </a:p>
          <a:p>
            <a:endParaRPr lang="de-DE" sz="1600" dirty="0"/>
          </a:p>
          <a:p>
            <a:endParaRPr lang="de-DE" sz="1600" dirty="0"/>
          </a:p>
          <a:p>
            <a:endParaRPr lang="de-DE" sz="1600" dirty="0"/>
          </a:p>
          <a:p>
            <a:endParaRPr lang="de-DE" sz="1600" dirty="0"/>
          </a:p>
        </p:txBody>
      </p:sp>
      <p:sp>
        <p:nvSpPr>
          <p:cNvPr id="5" name="Textplatzhalter 4"/>
          <p:cNvSpPr>
            <a:spLocks noGrp="1"/>
          </p:cNvSpPr>
          <p:nvPr>
            <p:ph type="body" sz="quarter" idx="11"/>
          </p:nvPr>
        </p:nvSpPr>
        <p:spPr/>
        <p:txBody>
          <a:bodyPr/>
          <a:lstStyle/>
          <a:p>
            <a:r>
              <a:rPr lang="de-DE" dirty="0"/>
              <a:t>35 %</a:t>
            </a:r>
          </a:p>
        </p:txBody>
      </p:sp>
      <p:sp>
        <p:nvSpPr>
          <p:cNvPr id="6" name="Textplatzhalter 5"/>
          <p:cNvSpPr>
            <a:spLocks noGrp="1"/>
          </p:cNvSpPr>
          <p:nvPr>
            <p:ph type="body" sz="quarter" idx="14"/>
          </p:nvPr>
        </p:nvSpPr>
        <p:spPr/>
        <p:txBody>
          <a:bodyPr/>
          <a:lstStyle/>
          <a:p>
            <a:r>
              <a:rPr lang="de-DE" dirty="0"/>
              <a:t>12 %</a:t>
            </a:r>
          </a:p>
          <a:p>
            <a:endParaRPr lang="de-DE" dirty="0"/>
          </a:p>
        </p:txBody>
      </p:sp>
      <p:sp>
        <p:nvSpPr>
          <p:cNvPr id="7" name="Textplatzhalter 6"/>
          <p:cNvSpPr>
            <a:spLocks noGrp="1"/>
          </p:cNvSpPr>
          <p:nvPr>
            <p:ph type="body" sz="quarter" idx="15"/>
          </p:nvPr>
        </p:nvSpPr>
        <p:spPr/>
        <p:txBody>
          <a:bodyPr/>
          <a:lstStyle/>
          <a:p>
            <a:r>
              <a:rPr lang="de-DE" dirty="0"/>
              <a:t>63 %</a:t>
            </a:r>
          </a:p>
        </p:txBody>
      </p:sp>
    </p:spTree>
    <p:extLst>
      <p:ext uri="{BB962C8B-B14F-4D97-AF65-F5344CB8AC3E}">
        <p14:creationId xmlns:p14="http://schemas.microsoft.com/office/powerpoint/2010/main" val="659383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a:xfrm>
            <a:off x="1979712" y="1557064"/>
            <a:ext cx="7034956" cy="3096072"/>
          </a:xfrm>
        </p:spPr>
        <p:txBody>
          <a:bodyPr/>
          <a:lstStyle/>
          <a:p>
            <a:r>
              <a:rPr lang="de-DE" dirty="0"/>
              <a:t>63% der 12-19 Jährigen waren 2024 mehrmals pro Woche sportlich aktiv.</a:t>
            </a:r>
          </a:p>
          <a:p>
            <a:endParaRPr lang="de-DE" sz="1050" dirty="0"/>
          </a:p>
          <a:p>
            <a:r>
              <a:rPr lang="de-DE" sz="1900" dirty="0"/>
              <a:t>Der Anteil war im Jahr 2021, vermutlich aufgrund der Corona-Beschränkungen, auf 51 % gefallen.</a:t>
            </a:r>
          </a:p>
          <a:p>
            <a:endParaRPr lang="de-DE" sz="900" dirty="0"/>
          </a:p>
        </p:txBody>
      </p:sp>
      <p:sp>
        <p:nvSpPr>
          <p:cNvPr id="7" name="Textplatzhalter 6"/>
          <p:cNvSpPr>
            <a:spLocks noGrp="1"/>
          </p:cNvSpPr>
          <p:nvPr>
            <p:ph type="body" sz="quarter" idx="12"/>
          </p:nvPr>
        </p:nvSpPr>
        <p:spPr/>
        <p:txBody>
          <a:bodyPr/>
          <a:lstStyle/>
          <a:p>
            <a:pPr algn="ctr"/>
            <a:r>
              <a:rPr lang="de-DE" dirty="0"/>
              <a:t>c</a:t>
            </a:r>
          </a:p>
        </p:txBody>
      </p:sp>
      <p:sp>
        <p:nvSpPr>
          <p:cNvPr id="8" name="Textfeld 2"/>
          <p:cNvSpPr txBox="1">
            <a:spLocks noChangeArrowheads="1"/>
          </p:cNvSpPr>
          <p:nvPr/>
        </p:nvSpPr>
        <p:spPr bwMode="auto">
          <a:xfrm>
            <a:off x="2843808" y="6165304"/>
            <a:ext cx="583264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30000"/>
              </a:spcAft>
              <a:buClr>
                <a:srgbClr val="0097F0"/>
              </a:buClr>
              <a:defRPr b="1">
                <a:solidFill>
                  <a:srgbClr val="606060"/>
                </a:solidFill>
                <a:latin typeface="Arial" charset="0"/>
              </a:defRPr>
            </a:lvl1pPr>
            <a:lvl2pPr marL="742950" indent="-285750" eaLnBrk="0" hangingPunct="0">
              <a:spcBef>
                <a:spcPct val="40000"/>
              </a:spcBef>
              <a:buClr>
                <a:srgbClr val="0097F0"/>
              </a:buClr>
              <a:buFont typeface="Webdings" pitchFamily="18" charset="2"/>
              <a:buChar char="&lt;"/>
              <a:defRPr sz="1400">
                <a:solidFill>
                  <a:schemeClr val="tx1"/>
                </a:solidFill>
                <a:latin typeface="Arial" charset="0"/>
              </a:defRPr>
            </a:lvl2pPr>
            <a:lvl3pPr marL="1143000" indent="-228600" eaLnBrk="0" hangingPunct="0">
              <a:spcBef>
                <a:spcPct val="20000"/>
              </a:spcBef>
              <a:buClr>
                <a:srgbClr val="0097F0"/>
              </a:buClr>
              <a:buFont typeface="Webdings" pitchFamily="18" charset="2"/>
              <a:buChar char="="/>
              <a:defRPr sz="1400">
                <a:solidFill>
                  <a:schemeClr val="tx1"/>
                </a:solidFill>
                <a:latin typeface="Arial" charset="0"/>
              </a:defRPr>
            </a:lvl3pPr>
            <a:lvl4pPr marL="1600200" indent="-228600" eaLnBrk="0" hangingPunct="0">
              <a:spcBef>
                <a:spcPct val="20000"/>
              </a:spcBef>
              <a:buClr>
                <a:srgbClr val="0097F0"/>
              </a:buClr>
              <a:buChar char="-"/>
              <a:defRPr sz="1400">
                <a:solidFill>
                  <a:schemeClr val="tx1"/>
                </a:solidFill>
                <a:latin typeface="Arial" charset="0"/>
              </a:defRPr>
            </a:lvl4pPr>
            <a:lvl5pPr marL="2057400" indent="-228600" eaLnBrk="0" hangingPunct="0">
              <a:spcBef>
                <a:spcPct val="20000"/>
              </a:spcBef>
              <a:buClr>
                <a:schemeClr val="tx1"/>
              </a:buClr>
              <a:buFont typeface="Arial" charset="0"/>
              <a:buChar char="»"/>
              <a:defRPr sz="1400">
                <a:solidFill>
                  <a:schemeClr val="tx1"/>
                </a:solidFill>
                <a:latin typeface="Arial" charset="0"/>
              </a:defRPr>
            </a:lvl5pPr>
            <a:lvl6pPr marL="25146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6pPr>
            <a:lvl7pPr marL="29718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7pPr>
            <a:lvl8pPr marL="34290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8pPr>
            <a:lvl9pPr marL="38862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9pPr>
          </a:lstStyle>
          <a:p>
            <a:pPr eaLnBrk="1" hangingPunct="1">
              <a:spcBef>
                <a:spcPct val="0"/>
              </a:spcBef>
              <a:spcAft>
                <a:spcPct val="0"/>
              </a:spcAft>
              <a:buClrTx/>
            </a:pPr>
            <a:r>
              <a:rPr lang="de-DE" altLang="de-DE" sz="1200" b="0" dirty="0">
                <a:solidFill>
                  <a:schemeClr val="tx1"/>
                </a:solidFill>
                <a:latin typeface="Myriad Pro Light" pitchFamily="34" charset="0"/>
              </a:rPr>
              <a:t>Quelle: JIM Studie 2024</a:t>
            </a:r>
            <a:endParaRPr lang="de-DE" altLang="de-DE" b="0" dirty="0">
              <a:solidFill>
                <a:schemeClr val="tx1"/>
              </a:solidFill>
              <a:latin typeface="Myriad Pro Light" pitchFamily="34" charset="0"/>
            </a:endParaRPr>
          </a:p>
        </p:txBody>
      </p:sp>
    </p:spTree>
    <p:extLst>
      <p:ext uri="{BB962C8B-B14F-4D97-AF65-F5344CB8AC3E}">
        <p14:creationId xmlns:p14="http://schemas.microsoft.com/office/powerpoint/2010/main" val="415753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r>
              <a:rPr lang="de-DE" sz="2800" dirty="0"/>
              <a:t>Cybermobbing ist das gezielte Runtermachen von Anderen über das Internet. Ist das strafbar?</a:t>
            </a:r>
          </a:p>
        </p:txBody>
      </p:sp>
      <p:sp>
        <p:nvSpPr>
          <p:cNvPr id="3" name="Textplatzhalter 2"/>
          <p:cNvSpPr>
            <a:spLocks noGrp="1"/>
          </p:cNvSpPr>
          <p:nvPr>
            <p:ph type="body" sz="quarter" idx="11"/>
          </p:nvPr>
        </p:nvSpPr>
        <p:spPr/>
        <p:txBody>
          <a:bodyPr/>
          <a:lstStyle/>
          <a:p>
            <a:r>
              <a:rPr lang="de-DE" dirty="0"/>
              <a:t>Ja. Cyber-mobbing kann Straftaten beinhalten</a:t>
            </a:r>
          </a:p>
        </p:txBody>
      </p:sp>
      <p:sp>
        <p:nvSpPr>
          <p:cNvPr id="4" name="Textplatzhalter 3"/>
          <p:cNvSpPr>
            <a:spLocks noGrp="1"/>
          </p:cNvSpPr>
          <p:nvPr>
            <p:ph type="body" sz="quarter" idx="14"/>
          </p:nvPr>
        </p:nvSpPr>
        <p:spPr/>
        <p:txBody>
          <a:bodyPr/>
          <a:lstStyle/>
          <a:p>
            <a:r>
              <a:rPr lang="de-DE" dirty="0"/>
              <a:t>Nein, weil niemand ernsthaft verletzt wird.</a:t>
            </a:r>
          </a:p>
        </p:txBody>
      </p:sp>
      <p:sp>
        <p:nvSpPr>
          <p:cNvPr id="5" name="Textplatzhalter 4"/>
          <p:cNvSpPr>
            <a:spLocks noGrp="1"/>
          </p:cNvSpPr>
          <p:nvPr>
            <p:ph type="body" sz="quarter" idx="15"/>
          </p:nvPr>
        </p:nvSpPr>
        <p:spPr/>
        <p:txBody>
          <a:bodyPr/>
          <a:lstStyle/>
          <a:p>
            <a:r>
              <a:rPr lang="de-DE" dirty="0"/>
              <a:t>Nur wenn man sich nicht wehren kann.</a:t>
            </a:r>
          </a:p>
        </p:txBody>
      </p:sp>
    </p:spTree>
    <p:extLst>
      <p:ext uri="{BB962C8B-B14F-4D97-AF65-F5344CB8AC3E}">
        <p14:creationId xmlns:p14="http://schemas.microsoft.com/office/powerpoint/2010/main" val="179901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r>
              <a:rPr lang="de-DE" dirty="0"/>
              <a:t>Cybermobbing kann verschiedene Straftaten beinhalten. </a:t>
            </a:r>
          </a:p>
          <a:p>
            <a:r>
              <a:rPr lang="de-DE" sz="2400" dirty="0"/>
              <a:t>Zum Beispiel:</a:t>
            </a:r>
          </a:p>
          <a:p>
            <a:r>
              <a:rPr lang="de-DE" sz="2400" dirty="0"/>
              <a:t>Beleidigungen: §185 StGB</a:t>
            </a:r>
          </a:p>
          <a:p>
            <a:r>
              <a:rPr lang="de-DE" sz="2400" dirty="0"/>
              <a:t>Peinliche Fotos hochladen: §201 StGB</a:t>
            </a:r>
          </a:p>
          <a:p>
            <a:r>
              <a:rPr lang="de-DE" sz="2400" dirty="0"/>
              <a:t>Gerüchte verbreiten:  §186 StGB</a:t>
            </a:r>
          </a:p>
        </p:txBody>
      </p:sp>
      <p:sp>
        <p:nvSpPr>
          <p:cNvPr id="7" name="Textplatzhalter 6"/>
          <p:cNvSpPr>
            <a:spLocks noGrp="1"/>
          </p:cNvSpPr>
          <p:nvPr>
            <p:ph type="body" sz="quarter" idx="12"/>
          </p:nvPr>
        </p:nvSpPr>
        <p:spPr/>
        <p:txBody>
          <a:bodyPr/>
          <a:lstStyle/>
          <a:p>
            <a:pPr algn="ctr"/>
            <a:r>
              <a:rPr lang="de-DE" dirty="0"/>
              <a:t>a</a:t>
            </a:r>
          </a:p>
        </p:txBody>
      </p:sp>
    </p:spTree>
    <p:extLst>
      <p:ext uri="{BB962C8B-B14F-4D97-AF65-F5344CB8AC3E}">
        <p14:creationId xmlns:p14="http://schemas.microsoft.com/office/powerpoint/2010/main" val="1796131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Wie viel Zeit verbringen Menschen aktuell täglich bei Instagram?</a:t>
            </a:r>
          </a:p>
          <a:p>
            <a:r>
              <a:rPr lang="de-DE" sz="1800" dirty="0"/>
              <a:t>(in Deutschland)</a:t>
            </a:r>
          </a:p>
        </p:txBody>
      </p:sp>
      <p:sp>
        <p:nvSpPr>
          <p:cNvPr id="5" name="Textplatzhalter 4"/>
          <p:cNvSpPr>
            <a:spLocks noGrp="1"/>
          </p:cNvSpPr>
          <p:nvPr>
            <p:ph type="body" sz="quarter" idx="11"/>
          </p:nvPr>
        </p:nvSpPr>
        <p:spPr/>
        <p:txBody>
          <a:bodyPr/>
          <a:lstStyle/>
          <a:p>
            <a:r>
              <a:rPr lang="de-DE" sz="3600" dirty="0"/>
              <a:t>12 min</a:t>
            </a:r>
          </a:p>
        </p:txBody>
      </p:sp>
      <p:sp>
        <p:nvSpPr>
          <p:cNvPr id="6" name="Textplatzhalter 5"/>
          <p:cNvSpPr>
            <a:spLocks noGrp="1"/>
          </p:cNvSpPr>
          <p:nvPr>
            <p:ph type="body" sz="quarter" idx="14"/>
          </p:nvPr>
        </p:nvSpPr>
        <p:spPr/>
        <p:txBody>
          <a:bodyPr/>
          <a:lstStyle/>
          <a:p>
            <a:r>
              <a:rPr lang="de-DE" sz="3600" dirty="0"/>
              <a:t>31 min</a:t>
            </a:r>
          </a:p>
        </p:txBody>
      </p:sp>
      <p:sp>
        <p:nvSpPr>
          <p:cNvPr id="7" name="Textplatzhalter 6"/>
          <p:cNvSpPr>
            <a:spLocks noGrp="1"/>
          </p:cNvSpPr>
          <p:nvPr>
            <p:ph type="body" sz="quarter" idx="15"/>
          </p:nvPr>
        </p:nvSpPr>
        <p:spPr/>
        <p:txBody>
          <a:bodyPr/>
          <a:lstStyle/>
          <a:p>
            <a:r>
              <a:rPr lang="de-DE" sz="3600" dirty="0"/>
              <a:t>48 min</a:t>
            </a:r>
          </a:p>
        </p:txBody>
      </p:sp>
    </p:spTree>
    <p:extLst>
      <p:ext uri="{BB962C8B-B14F-4D97-AF65-F5344CB8AC3E}">
        <p14:creationId xmlns:p14="http://schemas.microsoft.com/office/powerpoint/2010/main" val="791630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a:xfrm>
            <a:off x="1979712" y="1557064"/>
            <a:ext cx="7034956" cy="3600128"/>
          </a:xfrm>
        </p:spPr>
        <p:txBody>
          <a:bodyPr/>
          <a:lstStyle/>
          <a:p>
            <a:r>
              <a:rPr lang="de-DE" sz="2000" b="1" i="0" dirty="0">
                <a:latin typeface="Verdana" panose="020B0604030504040204" pitchFamily="34" charset="0"/>
                <a:ea typeface="Verdana" panose="020B0604030504040204" pitchFamily="34" charset="0"/>
                <a:cs typeface="Verdana" panose="020B0604030504040204" pitchFamily="34" charset="0"/>
              </a:rPr>
              <a:t>Die tägliche Verweildauer bei Nutzern liegt bei durchschnittlich 31 Minuten</a:t>
            </a:r>
            <a:endParaRPr lang="de-DE" sz="2000" i="0" dirty="0">
              <a:latin typeface="Verdana" panose="020B0604030504040204" pitchFamily="34" charset="0"/>
              <a:ea typeface="Verdana" panose="020B0604030504040204" pitchFamily="34" charset="0"/>
              <a:cs typeface="Verdana" panose="020B0604030504040204" pitchFamily="34" charset="0"/>
            </a:endParaRPr>
          </a:p>
          <a:p>
            <a:endParaRPr lang="de-DE" sz="1800" i="0" dirty="0">
              <a:latin typeface="Verdana" panose="020B0604030504040204" pitchFamily="34" charset="0"/>
              <a:ea typeface="Verdana" panose="020B0604030504040204" pitchFamily="34" charset="0"/>
              <a:cs typeface="Verdana" panose="020B0604030504040204" pitchFamily="34" charset="0"/>
            </a:endParaRPr>
          </a:p>
          <a:p>
            <a:r>
              <a:rPr lang="de-DE" sz="1800" i="0" dirty="0">
                <a:latin typeface="Verdana" panose="020B0604030504040204" pitchFamily="34" charset="0"/>
                <a:ea typeface="Verdana" panose="020B0604030504040204" pitchFamily="34" charset="0"/>
                <a:cs typeface="Verdana" panose="020B0604030504040204" pitchFamily="34" charset="0"/>
              </a:rPr>
              <a:t>Instagram ist ein kostenloser Online-Dienst zum Teilen und Bearbeiten von Fotos und Videos, die dann </a:t>
            </a:r>
            <a:r>
              <a:rPr lang="de-DE" sz="1800" dirty="0" err="1">
                <a:latin typeface="Verdana" panose="020B0604030504040204" pitchFamily="34" charset="0"/>
                <a:ea typeface="Verdana" panose="020B0604030504040204" pitchFamily="34" charset="0"/>
                <a:cs typeface="Verdana" panose="020B0604030504040204" pitchFamily="34" charset="0"/>
              </a:rPr>
              <a:t>geliked</a:t>
            </a:r>
            <a:r>
              <a:rPr lang="de-DE" sz="1800" i="0" dirty="0">
                <a:latin typeface="Verdana" panose="020B0604030504040204" pitchFamily="34" charset="0"/>
                <a:ea typeface="Verdana" panose="020B0604030504040204" pitchFamily="34" charset="0"/>
                <a:cs typeface="Verdana" panose="020B0604030504040204" pitchFamily="34" charset="0"/>
              </a:rPr>
              <a:t> oder kommentiert werden.  </a:t>
            </a:r>
          </a:p>
          <a:p>
            <a:pPr marL="0" lvl="1" indent="0">
              <a:buClr>
                <a:srgbClr val="951B81"/>
              </a:buClr>
              <a:buNone/>
            </a:pPr>
            <a:endParaRPr lang="de-DE" sz="18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0" lvl="1" indent="0">
              <a:buClr>
                <a:srgbClr val="951B81"/>
              </a:buClr>
              <a:buNone/>
            </a:pPr>
            <a:r>
              <a:rPr lang="de-DE" sz="18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rPr>
              <a:t>21 Mio. Menschen verwenden Instagram in</a:t>
            </a:r>
          </a:p>
          <a:p>
            <a:r>
              <a:rPr lang="de-DE" sz="1800" dirty="0">
                <a:latin typeface="Verdana" panose="020B0604030504040204" pitchFamily="34" charset="0"/>
                <a:ea typeface="Verdana" panose="020B0604030504040204" pitchFamily="34" charset="0"/>
                <a:cs typeface="Verdana" panose="020B0604030504040204" pitchFamily="34" charset="0"/>
              </a:rPr>
              <a:t>Deutschland täglich. </a:t>
            </a:r>
            <a:endParaRPr lang="de-DE" sz="1800" i="0" dirty="0">
              <a:latin typeface="Verdana" panose="020B0604030504040204" pitchFamily="34" charset="0"/>
              <a:ea typeface="Verdana" panose="020B0604030504040204" pitchFamily="34" charset="0"/>
              <a:cs typeface="Verdana" panose="020B0604030504040204" pitchFamily="34" charset="0"/>
            </a:endParaRPr>
          </a:p>
        </p:txBody>
      </p:sp>
      <p:sp>
        <p:nvSpPr>
          <p:cNvPr id="7" name="Textplatzhalter 6"/>
          <p:cNvSpPr>
            <a:spLocks noGrp="1"/>
          </p:cNvSpPr>
          <p:nvPr>
            <p:ph type="body" sz="quarter" idx="12"/>
          </p:nvPr>
        </p:nvSpPr>
        <p:spPr/>
        <p:txBody>
          <a:bodyPr/>
          <a:lstStyle/>
          <a:p>
            <a:pPr algn="ctr"/>
            <a:r>
              <a:rPr lang="de-DE" dirty="0"/>
              <a:t>b</a:t>
            </a:r>
          </a:p>
        </p:txBody>
      </p:sp>
      <p:pic>
        <p:nvPicPr>
          <p:cNvPr id="5" name="Picture 12" descr="Bildergebnis für instagram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4514944"/>
            <a:ext cx="1284496" cy="1284496"/>
          </a:xfrm>
          <a:prstGeom prst="rect">
            <a:avLst/>
          </a:prstGeom>
          <a:noFill/>
          <a:extLst>
            <a:ext uri="{909E8E84-426E-40DD-AFC4-6F175D3DCCD1}">
              <a14:hiddenFill xmlns:a14="http://schemas.microsoft.com/office/drawing/2010/main">
                <a:solidFill>
                  <a:srgbClr val="FFFFFF"/>
                </a:solidFill>
              </a14:hiddenFill>
            </a:ext>
          </a:extLst>
        </p:spPr>
      </p:pic>
      <p:sp>
        <p:nvSpPr>
          <p:cNvPr id="8" name="Rechteck 7">
            <a:extLst>
              <a:ext uri="{FF2B5EF4-FFF2-40B4-BE49-F238E27FC236}">
                <a16:creationId xmlns:a16="http://schemas.microsoft.com/office/drawing/2014/main" id="{0B8D2957-0877-45EF-BDE7-8CB5596BA969}"/>
              </a:ext>
            </a:extLst>
          </p:cNvPr>
          <p:cNvSpPr/>
          <p:nvPr/>
        </p:nvSpPr>
        <p:spPr>
          <a:xfrm>
            <a:off x="2699792" y="6165304"/>
            <a:ext cx="4572000" cy="307777"/>
          </a:xfrm>
          <a:prstGeom prst="rect">
            <a:avLst/>
          </a:prstGeom>
        </p:spPr>
        <p:txBody>
          <a:bodyPr>
            <a:spAutoFit/>
          </a:bodyPr>
          <a:lstStyle/>
          <a:p>
            <a:r>
              <a:rPr lang="de-DE" sz="1400" dirty="0"/>
              <a:t>Quelle: statista.com </a:t>
            </a:r>
            <a:r>
              <a:rPr lang="de-DE" sz="1400" dirty="0" err="1"/>
              <a:t>Social</a:t>
            </a:r>
            <a:r>
              <a:rPr lang="de-DE" sz="1400" dirty="0"/>
              <a:t> Media 2022</a:t>
            </a:r>
          </a:p>
        </p:txBody>
      </p:sp>
    </p:spTree>
    <p:extLst>
      <p:ext uri="{BB962C8B-B14F-4D97-AF65-F5344CB8AC3E}">
        <p14:creationId xmlns:p14="http://schemas.microsoft.com/office/powerpoint/2010/main" val="385925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0"/>
          </p:nvPr>
        </p:nvSpPr>
        <p:spPr/>
        <p:txBody>
          <a:bodyPr/>
          <a:lstStyle/>
          <a:p>
            <a:r>
              <a:rPr lang="de-DE" dirty="0"/>
              <a:t>Wieviel Videomaterial wird </a:t>
            </a:r>
            <a:r>
              <a:rPr lang="de-DE" u="sng" dirty="0"/>
              <a:t>pro Minute </a:t>
            </a:r>
            <a:r>
              <a:rPr lang="de-DE" dirty="0"/>
              <a:t>bei YouTube hochgeladen?</a:t>
            </a:r>
          </a:p>
        </p:txBody>
      </p:sp>
      <p:sp>
        <p:nvSpPr>
          <p:cNvPr id="3" name="Textplatzhalter 2"/>
          <p:cNvSpPr>
            <a:spLocks noGrp="1"/>
          </p:cNvSpPr>
          <p:nvPr>
            <p:ph type="body" sz="quarter" idx="11"/>
          </p:nvPr>
        </p:nvSpPr>
        <p:spPr/>
        <p:txBody>
          <a:bodyPr/>
          <a:lstStyle/>
          <a:p>
            <a:r>
              <a:rPr lang="de-DE" dirty="0"/>
              <a:t>500</a:t>
            </a:r>
          </a:p>
          <a:p>
            <a:r>
              <a:rPr lang="de-DE" dirty="0"/>
              <a:t>Stunden</a:t>
            </a:r>
          </a:p>
        </p:txBody>
      </p:sp>
      <p:sp>
        <p:nvSpPr>
          <p:cNvPr id="4" name="Textplatzhalter 3"/>
          <p:cNvSpPr>
            <a:spLocks noGrp="1"/>
          </p:cNvSpPr>
          <p:nvPr>
            <p:ph type="body" sz="quarter" idx="14"/>
          </p:nvPr>
        </p:nvSpPr>
        <p:spPr/>
        <p:txBody>
          <a:bodyPr/>
          <a:lstStyle/>
          <a:p>
            <a:r>
              <a:rPr lang="de-DE" dirty="0"/>
              <a:t>300 Minuten</a:t>
            </a:r>
          </a:p>
        </p:txBody>
      </p:sp>
      <p:sp>
        <p:nvSpPr>
          <p:cNvPr id="5" name="Textplatzhalter 4"/>
          <p:cNvSpPr>
            <a:spLocks noGrp="1"/>
          </p:cNvSpPr>
          <p:nvPr>
            <p:ph type="body" sz="quarter" idx="15"/>
          </p:nvPr>
        </p:nvSpPr>
        <p:spPr/>
        <p:txBody>
          <a:bodyPr/>
          <a:lstStyle/>
          <a:p>
            <a:r>
              <a:rPr lang="de-DE" dirty="0"/>
              <a:t>60 Stunden</a:t>
            </a:r>
          </a:p>
        </p:txBody>
      </p:sp>
    </p:spTree>
    <p:extLst>
      <p:ext uri="{BB962C8B-B14F-4D97-AF65-F5344CB8AC3E}">
        <p14:creationId xmlns:p14="http://schemas.microsoft.com/office/powerpoint/2010/main" val="133699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Wer ist für die Altersfreigabe von Spielen verantwortlich?</a:t>
            </a:r>
          </a:p>
        </p:txBody>
      </p:sp>
      <p:sp>
        <p:nvSpPr>
          <p:cNvPr id="5" name="Textplatzhalter 4"/>
          <p:cNvSpPr>
            <a:spLocks noGrp="1"/>
          </p:cNvSpPr>
          <p:nvPr>
            <p:ph type="body" sz="quarter" idx="11"/>
          </p:nvPr>
        </p:nvSpPr>
        <p:spPr/>
        <p:txBody>
          <a:bodyPr/>
          <a:lstStyle/>
          <a:p>
            <a:r>
              <a:rPr lang="de-DE" sz="3600" dirty="0"/>
              <a:t>FSK</a:t>
            </a:r>
          </a:p>
        </p:txBody>
      </p:sp>
      <p:sp>
        <p:nvSpPr>
          <p:cNvPr id="6" name="Textplatzhalter 5"/>
          <p:cNvSpPr>
            <a:spLocks noGrp="1"/>
          </p:cNvSpPr>
          <p:nvPr>
            <p:ph type="body" sz="quarter" idx="14"/>
          </p:nvPr>
        </p:nvSpPr>
        <p:spPr/>
        <p:txBody>
          <a:bodyPr/>
          <a:lstStyle/>
          <a:p>
            <a:r>
              <a:rPr lang="de-DE" sz="3600" dirty="0"/>
              <a:t>AOK</a:t>
            </a:r>
          </a:p>
        </p:txBody>
      </p:sp>
      <p:sp>
        <p:nvSpPr>
          <p:cNvPr id="7" name="Textplatzhalter 6"/>
          <p:cNvSpPr>
            <a:spLocks noGrp="1"/>
          </p:cNvSpPr>
          <p:nvPr>
            <p:ph type="body" sz="quarter" idx="15"/>
          </p:nvPr>
        </p:nvSpPr>
        <p:spPr/>
        <p:txBody>
          <a:bodyPr/>
          <a:lstStyle/>
          <a:p>
            <a:r>
              <a:rPr lang="de-DE" sz="3600" dirty="0"/>
              <a:t>USK</a:t>
            </a:r>
          </a:p>
        </p:txBody>
      </p:sp>
    </p:spTree>
    <p:extLst>
      <p:ext uri="{BB962C8B-B14F-4D97-AF65-F5344CB8AC3E}">
        <p14:creationId xmlns:p14="http://schemas.microsoft.com/office/powerpoint/2010/main" val="397934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r>
              <a:rPr lang="de-DE" dirty="0"/>
              <a:t>Die „Unterhaltungssoftware Selbstkontrolle“ (USK) prüft Spiele und Apps auf jugendgerechte Inhalte.</a:t>
            </a:r>
          </a:p>
          <a:p>
            <a:r>
              <a:rPr lang="de-DE" sz="2400" dirty="0"/>
              <a:t>Die FSK ist für Filme zuständig! Es gibt</a:t>
            </a:r>
          </a:p>
          <a:p>
            <a:r>
              <a:rPr lang="de-DE" sz="2400" dirty="0"/>
              <a:t>neuerdings eine Bundeszentrale für</a:t>
            </a:r>
          </a:p>
          <a:p>
            <a:r>
              <a:rPr lang="de-DE" sz="2400" dirty="0"/>
              <a:t>Jugendmedienschutz in Bonn.</a:t>
            </a:r>
          </a:p>
        </p:txBody>
      </p:sp>
      <p:sp>
        <p:nvSpPr>
          <p:cNvPr id="7" name="Textplatzhalter 6"/>
          <p:cNvSpPr>
            <a:spLocks noGrp="1"/>
          </p:cNvSpPr>
          <p:nvPr>
            <p:ph type="body" sz="quarter" idx="12"/>
          </p:nvPr>
        </p:nvSpPr>
        <p:spPr/>
        <p:txBody>
          <a:bodyPr/>
          <a:lstStyle/>
          <a:p>
            <a:pPr algn="ctr"/>
            <a:r>
              <a:rPr lang="de-DE" dirty="0"/>
              <a:t>c</a:t>
            </a:r>
          </a:p>
        </p:txBody>
      </p:sp>
      <p:pic>
        <p:nvPicPr>
          <p:cNvPr id="1026" name="Picture 2" descr="F:\Eigene Dateien\NiggesA\Downloads\usk.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76256" y="3140968"/>
            <a:ext cx="1570715" cy="1176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49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Was ist das Darknet?</a:t>
            </a:r>
          </a:p>
        </p:txBody>
      </p:sp>
      <p:sp>
        <p:nvSpPr>
          <p:cNvPr id="5" name="Textplatzhalter 4"/>
          <p:cNvSpPr>
            <a:spLocks noGrp="1"/>
          </p:cNvSpPr>
          <p:nvPr>
            <p:ph type="body" sz="quarter" idx="11"/>
          </p:nvPr>
        </p:nvSpPr>
        <p:spPr>
          <a:xfrm>
            <a:off x="1184860" y="3455266"/>
            <a:ext cx="1874971" cy="2232000"/>
          </a:xfrm>
        </p:spPr>
        <p:txBody>
          <a:bodyPr/>
          <a:lstStyle/>
          <a:p>
            <a:r>
              <a:rPr lang="de-DE" dirty="0"/>
              <a:t>Vampir-Fantasy </a:t>
            </a:r>
            <a:r>
              <a:rPr lang="de-DE" dirty="0" err="1"/>
              <a:t>Egoshooter</a:t>
            </a:r>
            <a:endParaRPr lang="de-DE" dirty="0"/>
          </a:p>
        </p:txBody>
      </p:sp>
      <p:sp>
        <p:nvSpPr>
          <p:cNvPr id="6" name="Textplatzhalter 5"/>
          <p:cNvSpPr>
            <a:spLocks noGrp="1"/>
          </p:cNvSpPr>
          <p:nvPr>
            <p:ph type="body" sz="quarter" idx="14"/>
          </p:nvPr>
        </p:nvSpPr>
        <p:spPr/>
        <p:txBody>
          <a:bodyPr/>
          <a:lstStyle/>
          <a:p>
            <a:r>
              <a:rPr lang="de-DE" sz="3200" dirty="0"/>
              <a:t>Dunkles Netz</a:t>
            </a:r>
          </a:p>
        </p:txBody>
      </p:sp>
      <p:sp>
        <p:nvSpPr>
          <p:cNvPr id="7" name="Textplatzhalter 6"/>
          <p:cNvSpPr>
            <a:spLocks noGrp="1"/>
          </p:cNvSpPr>
          <p:nvPr>
            <p:ph type="body" sz="quarter" idx="15"/>
          </p:nvPr>
        </p:nvSpPr>
        <p:spPr/>
        <p:txBody>
          <a:bodyPr/>
          <a:lstStyle/>
          <a:p>
            <a:r>
              <a:rPr lang="de-DE" sz="2800" dirty="0"/>
              <a:t>App für EMOs</a:t>
            </a:r>
          </a:p>
        </p:txBody>
      </p:sp>
    </p:spTree>
    <p:extLst>
      <p:ext uri="{BB962C8B-B14F-4D97-AF65-F5344CB8AC3E}">
        <p14:creationId xmlns:p14="http://schemas.microsoft.com/office/powerpoint/2010/main" val="3932352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r>
              <a:rPr lang="de-DE" sz="2000" b="1" i="0" dirty="0"/>
              <a:t>Darknet heißt übersetzt „dunkles Netz“. Es ist ein Teil des Internets, aber versteckt und anonym.</a:t>
            </a:r>
          </a:p>
          <a:p>
            <a:r>
              <a:rPr lang="de-DE" sz="2000" i="0" dirty="0"/>
              <a:t>Das Darknet kann man über einen speziellen Internet-Browser erreichen und das ist erstmal legal. Über diesen surft man quasi ganz anonym. Dadurch ist das Darknet schwer zu überwachen. Das ist einerseits gut und kann die Meinungsfreiheit in Ländern sichern, die Zensur betreiben. Andererseits wird es </a:t>
            </a:r>
            <a:r>
              <a:rPr lang="de-DE" sz="2000" i="0"/>
              <a:t>aber leider oft </a:t>
            </a:r>
            <a:r>
              <a:rPr lang="de-DE" sz="2000" i="0" dirty="0"/>
              <a:t>auch für kriminelle Aktivitäten (z.B. Drogenhandel) genutzt.</a:t>
            </a:r>
            <a:endParaRPr lang="de-DE" sz="2000" dirty="0"/>
          </a:p>
        </p:txBody>
      </p:sp>
      <p:sp>
        <p:nvSpPr>
          <p:cNvPr id="7" name="Textplatzhalter 6"/>
          <p:cNvSpPr>
            <a:spLocks noGrp="1"/>
          </p:cNvSpPr>
          <p:nvPr>
            <p:ph type="body" sz="quarter" idx="12"/>
          </p:nvPr>
        </p:nvSpPr>
        <p:spPr/>
        <p:txBody>
          <a:bodyPr/>
          <a:lstStyle/>
          <a:p>
            <a:pPr algn="ctr"/>
            <a:r>
              <a:rPr lang="de-DE" dirty="0"/>
              <a:t>b</a:t>
            </a:r>
          </a:p>
        </p:txBody>
      </p:sp>
      <p:sp>
        <p:nvSpPr>
          <p:cNvPr id="2" name="Textfeld 1"/>
          <p:cNvSpPr txBox="1"/>
          <p:nvPr/>
        </p:nvSpPr>
        <p:spPr>
          <a:xfrm>
            <a:off x="2843808" y="6237312"/>
            <a:ext cx="3312368" cy="307777"/>
          </a:xfrm>
          <a:prstGeom prst="rect">
            <a:avLst/>
          </a:prstGeom>
          <a:noFill/>
        </p:spPr>
        <p:txBody>
          <a:bodyPr wrap="square" rtlCol="0">
            <a:spAutoFit/>
          </a:bodyPr>
          <a:lstStyle/>
          <a:p>
            <a:r>
              <a:rPr lang="de-DE" sz="1400" dirty="0"/>
              <a:t>Quelle: https://www.klicksafe.de/darknet</a:t>
            </a:r>
          </a:p>
        </p:txBody>
      </p:sp>
    </p:spTree>
    <p:extLst>
      <p:ext uri="{BB962C8B-B14F-4D97-AF65-F5344CB8AC3E}">
        <p14:creationId xmlns:p14="http://schemas.microsoft.com/office/powerpoint/2010/main" val="129956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Wieviel % der 12- bis 17-Jährigen gelten in Deutschland als „internetsüchtig“?</a:t>
            </a:r>
          </a:p>
          <a:p>
            <a:r>
              <a:rPr lang="de-DE" sz="1600" dirty="0"/>
              <a:t>Zusatzfrage: Sind mehr Mädchen oder mehr Jungen betroffen?</a:t>
            </a:r>
          </a:p>
        </p:txBody>
      </p:sp>
      <p:sp>
        <p:nvSpPr>
          <p:cNvPr id="5" name="Textplatzhalter 4"/>
          <p:cNvSpPr>
            <a:spLocks noGrp="1"/>
          </p:cNvSpPr>
          <p:nvPr>
            <p:ph type="body" sz="quarter" idx="11"/>
          </p:nvPr>
        </p:nvSpPr>
        <p:spPr/>
        <p:txBody>
          <a:bodyPr/>
          <a:lstStyle/>
          <a:p>
            <a:r>
              <a:rPr lang="de-DE" dirty="0"/>
              <a:t>8,4 %</a:t>
            </a:r>
          </a:p>
        </p:txBody>
      </p:sp>
      <p:sp>
        <p:nvSpPr>
          <p:cNvPr id="6" name="Textplatzhalter 5"/>
          <p:cNvSpPr>
            <a:spLocks noGrp="1"/>
          </p:cNvSpPr>
          <p:nvPr>
            <p:ph type="body" sz="quarter" idx="14"/>
          </p:nvPr>
        </p:nvSpPr>
        <p:spPr/>
        <p:txBody>
          <a:bodyPr/>
          <a:lstStyle/>
          <a:p>
            <a:r>
              <a:rPr lang="de-DE" dirty="0"/>
              <a:t>65 %</a:t>
            </a:r>
          </a:p>
        </p:txBody>
      </p:sp>
      <p:sp>
        <p:nvSpPr>
          <p:cNvPr id="7" name="Textplatzhalter 6"/>
          <p:cNvSpPr>
            <a:spLocks noGrp="1"/>
          </p:cNvSpPr>
          <p:nvPr>
            <p:ph type="body" sz="quarter" idx="15"/>
          </p:nvPr>
        </p:nvSpPr>
        <p:spPr/>
        <p:txBody>
          <a:bodyPr/>
          <a:lstStyle/>
          <a:p>
            <a:r>
              <a:rPr lang="de-DE" dirty="0"/>
              <a:t>30,8 %</a:t>
            </a:r>
          </a:p>
        </p:txBody>
      </p:sp>
    </p:spTree>
    <p:extLst>
      <p:ext uri="{BB962C8B-B14F-4D97-AF65-F5344CB8AC3E}">
        <p14:creationId xmlns:p14="http://schemas.microsoft.com/office/powerpoint/2010/main" val="1116039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a:xfrm>
            <a:off x="1979712" y="1557064"/>
            <a:ext cx="7034956" cy="3096072"/>
          </a:xfrm>
          <a:prstGeom prst="wedgeRectCallout">
            <a:avLst>
              <a:gd name="adj1" fmla="val -1619"/>
              <a:gd name="adj2" fmla="val 84421"/>
            </a:avLst>
          </a:prstGeom>
        </p:spPr>
        <p:txBody>
          <a:bodyPr/>
          <a:lstStyle/>
          <a:p>
            <a:r>
              <a:rPr lang="de-DE" dirty="0"/>
              <a:t>Etwa 8,4 % der 12- bis 17-Jährigen haben erhebliche Probleme wegen ihres Internetkonsums. 10 % der Mädchen, </a:t>
            </a:r>
          </a:p>
          <a:p>
            <a:r>
              <a:rPr lang="de-DE" dirty="0"/>
              <a:t>5,8 % der Jungen sind betroffen.</a:t>
            </a:r>
          </a:p>
          <a:p>
            <a:r>
              <a:rPr lang="de-DE" sz="2400" dirty="0"/>
              <a:t>Immerhin 30,8 % gelten als riskant konsumierend.</a:t>
            </a:r>
          </a:p>
          <a:p>
            <a:endParaRPr lang="de-DE" dirty="0"/>
          </a:p>
          <a:p>
            <a:endParaRPr lang="de-DE" dirty="0"/>
          </a:p>
        </p:txBody>
      </p:sp>
      <p:sp>
        <p:nvSpPr>
          <p:cNvPr id="7" name="Textplatzhalter 6"/>
          <p:cNvSpPr>
            <a:spLocks noGrp="1"/>
          </p:cNvSpPr>
          <p:nvPr>
            <p:ph type="body" sz="quarter" idx="12"/>
          </p:nvPr>
        </p:nvSpPr>
        <p:spPr/>
        <p:txBody>
          <a:bodyPr/>
          <a:lstStyle/>
          <a:p>
            <a:pPr algn="ctr"/>
            <a:r>
              <a:rPr lang="de-DE" dirty="0"/>
              <a:t>a</a:t>
            </a:r>
          </a:p>
        </p:txBody>
      </p:sp>
      <p:sp>
        <p:nvSpPr>
          <p:cNvPr id="8" name="Textfeld 2"/>
          <p:cNvSpPr txBox="1">
            <a:spLocks noChangeArrowheads="1"/>
          </p:cNvSpPr>
          <p:nvPr/>
        </p:nvSpPr>
        <p:spPr bwMode="auto">
          <a:xfrm>
            <a:off x="2555776" y="6237312"/>
            <a:ext cx="6840760" cy="5232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defPPr>
              <a:defRPr lang="de-DE"/>
            </a:defPPr>
            <a:lvl1pPr>
              <a:defRPr sz="1400"/>
            </a:lvl1pPr>
            <a:lvl2pPr marL="742950" indent="-285750" eaLnBrk="0" hangingPunct="0">
              <a:spcBef>
                <a:spcPct val="40000"/>
              </a:spcBef>
              <a:buClr>
                <a:srgbClr val="0097F0"/>
              </a:buClr>
              <a:buFont typeface="Webdings" pitchFamily="18" charset="2"/>
              <a:buChar char="&lt;"/>
              <a:defRPr sz="1400">
                <a:solidFill>
                  <a:schemeClr val="tx1"/>
                </a:solidFill>
                <a:latin typeface="Arial" charset="0"/>
              </a:defRPr>
            </a:lvl2pPr>
            <a:lvl3pPr marL="1143000" indent="-228600" eaLnBrk="0" hangingPunct="0">
              <a:spcBef>
                <a:spcPct val="20000"/>
              </a:spcBef>
              <a:buClr>
                <a:srgbClr val="0097F0"/>
              </a:buClr>
              <a:buFont typeface="Webdings" pitchFamily="18" charset="2"/>
              <a:buChar char="="/>
              <a:defRPr sz="1400">
                <a:solidFill>
                  <a:schemeClr val="tx1"/>
                </a:solidFill>
                <a:latin typeface="Arial" charset="0"/>
              </a:defRPr>
            </a:lvl3pPr>
            <a:lvl4pPr marL="1600200" indent="-228600" eaLnBrk="0" hangingPunct="0">
              <a:spcBef>
                <a:spcPct val="20000"/>
              </a:spcBef>
              <a:buClr>
                <a:srgbClr val="0097F0"/>
              </a:buClr>
              <a:buChar char="-"/>
              <a:defRPr sz="1400">
                <a:solidFill>
                  <a:schemeClr val="tx1"/>
                </a:solidFill>
                <a:latin typeface="Arial" charset="0"/>
              </a:defRPr>
            </a:lvl4pPr>
            <a:lvl5pPr marL="2057400" indent="-228600" eaLnBrk="0" hangingPunct="0">
              <a:spcBef>
                <a:spcPct val="20000"/>
              </a:spcBef>
              <a:buClr>
                <a:schemeClr val="tx1"/>
              </a:buClr>
              <a:buFont typeface="Arial" charset="0"/>
              <a:buChar char="»"/>
              <a:defRPr sz="1400">
                <a:solidFill>
                  <a:schemeClr val="tx1"/>
                </a:solidFill>
                <a:latin typeface="Arial" charset="0"/>
              </a:defRPr>
            </a:lvl5pPr>
            <a:lvl6pPr marL="25146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6pPr>
            <a:lvl7pPr marL="29718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7pPr>
            <a:lvl8pPr marL="34290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8pPr>
            <a:lvl9pPr marL="38862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9pPr>
          </a:lstStyle>
          <a:p>
            <a:r>
              <a:rPr lang="de-DE" altLang="de-DE" dirty="0"/>
              <a:t>Quelle: Drogenaffinitätsstudie 2020: https://www.ins-netz-gehen.info/fileadmin/user_upload/Materialien/BZgA_Drogenaffinitaetsstudie_2019.pdf</a:t>
            </a:r>
          </a:p>
        </p:txBody>
      </p:sp>
    </p:spTree>
    <p:extLst>
      <p:ext uri="{BB962C8B-B14F-4D97-AF65-F5344CB8AC3E}">
        <p14:creationId xmlns:p14="http://schemas.microsoft.com/office/powerpoint/2010/main" val="3218539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pPr marL="457200" indent="-457200">
              <a:buFontTx/>
              <a:buChar char="-"/>
            </a:pPr>
            <a:r>
              <a:rPr lang="de-DE" sz="2400" i="0" dirty="0"/>
              <a:t>YouTube hat mehr als 2,51 Milliarden Nutzer mtl</a:t>
            </a:r>
            <a:r>
              <a:rPr lang="de-DE" sz="2400" dirty="0"/>
              <a:t>. </a:t>
            </a:r>
          </a:p>
          <a:p>
            <a:pPr marL="457200" indent="-457200">
              <a:buFontTx/>
              <a:buChar char="-"/>
            </a:pPr>
            <a:r>
              <a:rPr lang="de-DE" sz="2400" i="0" dirty="0"/>
              <a:t>180 Mio. Stunden YouTube Content wird täglich auf Smart TVs konsumiert, insgesamt 1 Mrd. Stunden</a:t>
            </a:r>
            <a:r>
              <a:rPr lang="de-DE" sz="2400" dirty="0"/>
              <a:t>. </a:t>
            </a:r>
          </a:p>
          <a:p>
            <a:pPr marL="457200" indent="-457200">
              <a:buFontTx/>
              <a:buChar char="-"/>
            </a:pPr>
            <a:r>
              <a:rPr lang="de-DE" sz="2600" dirty="0"/>
              <a:t>Pro Minute kommen </a:t>
            </a:r>
            <a:r>
              <a:rPr lang="de-DE" sz="2600" b="1" dirty="0"/>
              <a:t>über 500 Stunden </a:t>
            </a:r>
            <a:r>
              <a:rPr lang="de-DE" sz="2600" dirty="0"/>
              <a:t>dazu, pro Stunde 30.000 Stunden.   </a:t>
            </a:r>
          </a:p>
        </p:txBody>
      </p:sp>
      <p:sp>
        <p:nvSpPr>
          <p:cNvPr id="7" name="Textplatzhalter 6"/>
          <p:cNvSpPr>
            <a:spLocks noGrp="1"/>
          </p:cNvSpPr>
          <p:nvPr>
            <p:ph type="body" sz="quarter" idx="12"/>
          </p:nvPr>
        </p:nvSpPr>
        <p:spPr/>
        <p:txBody>
          <a:bodyPr/>
          <a:lstStyle/>
          <a:p>
            <a:pPr algn="ctr"/>
            <a:r>
              <a:rPr lang="de-DE" dirty="0"/>
              <a:t>a</a:t>
            </a:r>
          </a:p>
        </p:txBody>
      </p:sp>
      <p:pic>
        <p:nvPicPr>
          <p:cNvPr id="3074" name="Picture 2" descr="F:\Eigene Dateien\NiggesA\Downloads\YouTube-logo-full_color.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940152" y="3068960"/>
            <a:ext cx="2764599" cy="1720275"/>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347864" y="6309320"/>
            <a:ext cx="4739824" cy="523220"/>
          </a:xfrm>
          <a:prstGeom prst="rect">
            <a:avLst/>
          </a:prstGeom>
          <a:noFill/>
        </p:spPr>
        <p:txBody>
          <a:bodyPr wrap="none" rtlCol="0">
            <a:spAutoFit/>
          </a:bodyPr>
          <a:lstStyle/>
          <a:p>
            <a:r>
              <a:rPr lang="de-DE" sz="1400" dirty="0"/>
              <a:t>Quellen: www.futurebiz.de/artikel/youtube-statistiken/</a:t>
            </a:r>
          </a:p>
          <a:p>
            <a:r>
              <a:rPr lang="de-DE" sz="1400" dirty="0"/>
              <a:t>https://de.statista.com/themen/162/youtube/#topicOverview</a:t>
            </a:r>
          </a:p>
        </p:txBody>
      </p:sp>
    </p:spTree>
    <p:extLst>
      <p:ext uri="{BB962C8B-B14F-4D97-AF65-F5344CB8AC3E}">
        <p14:creationId xmlns:p14="http://schemas.microsoft.com/office/powerpoint/2010/main" val="1519666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Wofür steht AGB?</a:t>
            </a:r>
          </a:p>
        </p:txBody>
      </p:sp>
      <p:sp>
        <p:nvSpPr>
          <p:cNvPr id="5" name="Textplatzhalter 4"/>
          <p:cNvSpPr>
            <a:spLocks noGrp="1"/>
          </p:cNvSpPr>
          <p:nvPr>
            <p:ph type="body" sz="quarter" idx="11"/>
          </p:nvPr>
        </p:nvSpPr>
        <p:spPr/>
        <p:txBody>
          <a:bodyPr/>
          <a:lstStyle/>
          <a:p>
            <a:r>
              <a:rPr lang="de-DE" sz="2000" dirty="0" err="1"/>
              <a:t>AnderweitigeGebühren</a:t>
            </a:r>
            <a:r>
              <a:rPr lang="de-DE" sz="2000" dirty="0"/>
              <a:t>-bezahlung</a:t>
            </a:r>
          </a:p>
        </p:txBody>
      </p:sp>
      <p:sp>
        <p:nvSpPr>
          <p:cNvPr id="6" name="Textplatzhalter 5"/>
          <p:cNvSpPr>
            <a:spLocks noGrp="1"/>
          </p:cNvSpPr>
          <p:nvPr>
            <p:ph type="body" sz="quarter" idx="14"/>
          </p:nvPr>
        </p:nvSpPr>
        <p:spPr/>
        <p:txBody>
          <a:bodyPr/>
          <a:lstStyle/>
          <a:p>
            <a:r>
              <a:rPr lang="de-DE" sz="2000" dirty="0"/>
              <a:t>Artgerechte Geräte-benutzung</a:t>
            </a:r>
          </a:p>
        </p:txBody>
      </p:sp>
      <p:sp>
        <p:nvSpPr>
          <p:cNvPr id="7" name="Textplatzhalter 6"/>
          <p:cNvSpPr>
            <a:spLocks noGrp="1"/>
          </p:cNvSpPr>
          <p:nvPr>
            <p:ph type="body" sz="quarter" idx="15"/>
          </p:nvPr>
        </p:nvSpPr>
        <p:spPr/>
        <p:txBody>
          <a:bodyPr/>
          <a:lstStyle/>
          <a:p>
            <a:r>
              <a:rPr lang="de-DE" sz="2000" dirty="0"/>
              <a:t>Allgemeine Geschäfts-bedingungen</a:t>
            </a:r>
          </a:p>
        </p:txBody>
      </p:sp>
    </p:spTree>
    <p:extLst>
      <p:ext uri="{BB962C8B-B14F-4D97-AF65-F5344CB8AC3E}">
        <p14:creationId xmlns:p14="http://schemas.microsoft.com/office/powerpoint/2010/main" val="99529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endParaRPr lang="de-DE" sz="1050" dirty="0"/>
          </a:p>
          <a:p>
            <a:r>
              <a:rPr lang="de-DE" sz="2800" dirty="0"/>
              <a:t>Die Allgemeinen Geschäftsbedingungen sind ein Vertrag, der zwischen Nutzer und Anbieter geschlossen wird. Diesen Nutzungsbedingungen muss zugestimmt werden (oft reicht ein Häkchen). </a:t>
            </a:r>
          </a:p>
          <a:p>
            <a:pPr marL="457200" indent="-457200">
              <a:buFont typeface="Wingdings" panose="05000000000000000000" pitchFamily="2" charset="2"/>
              <a:buChar char="ü"/>
            </a:pPr>
            <a:endParaRPr lang="de-DE" dirty="0"/>
          </a:p>
        </p:txBody>
      </p:sp>
      <p:sp>
        <p:nvSpPr>
          <p:cNvPr id="7" name="Textplatzhalter 6"/>
          <p:cNvSpPr>
            <a:spLocks noGrp="1"/>
          </p:cNvSpPr>
          <p:nvPr>
            <p:ph type="body" sz="quarter" idx="12"/>
          </p:nvPr>
        </p:nvSpPr>
        <p:spPr/>
        <p:txBody>
          <a:bodyPr/>
          <a:lstStyle/>
          <a:p>
            <a:pPr algn="ctr"/>
            <a:r>
              <a:rPr lang="de-DE" dirty="0"/>
              <a:t>c</a:t>
            </a:r>
          </a:p>
        </p:txBody>
      </p:sp>
    </p:spTree>
    <p:extLst>
      <p:ext uri="{BB962C8B-B14F-4D97-AF65-F5344CB8AC3E}">
        <p14:creationId xmlns:p14="http://schemas.microsoft.com/office/powerpoint/2010/main" val="341453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a:xfrm>
            <a:off x="1841500" y="1556792"/>
            <a:ext cx="7034956" cy="1368152"/>
          </a:xfrm>
        </p:spPr>
        <p:txBody>
          <a:bodyPr/>
          <a:lstStyle/>
          <a:p>
            <a:r>
              <a:rPr lang="de-DE" dirty="0"/>
              <a:t>Mark hat Nacktfotos seiner Freundin (15) über WhatsApp verschickt. Darf er das?</a:t>
            </a:r>
          </a:p>
        </p:txBody>
      </p:sp>
      <p:sp>
        <p:nvSpPr>
          <p:cNvPr id="5" name="Textplatzhalter 4"/>
          <p:cNvSpPr>
            <a:spLocks noGrp="1"/>
          </p:cNvSpPr>
          <p:nvPr>
            <p:ph type="body" sz="quarter" idx="11"/>
          </p:nvPr>
        </p:nvSpPr>
        <p:spPr>
          <a:xfrm>
            <a:off x="1184860" y="3455266"/>
            <a:ext cx="2018988" cy="2232000"/>
          </a:xfrm>
        </p:spPr>
        <p:txBody>
          <a:bodyPr/>
          <a:lstStyle/>
          <a:p>
            <a:r>
              <a:rPr lang="de-DE" dirty="0"/>
              <a:t>Nur wenn die Freundin zugestimmt hat.</a:t>
            </a:r>
          </a:p>
        </p:txBody>
      </p:sp>
      <p:sp>
        <p:nvSpPr>
          <p:cNvPr id="6" name="Textplatzhalter 5"/>
          <p:cNvSpPr>
            <a:spLocks noGrp="1"/>
          </p:cNvSpPr>
          <p:nvPr>
            <p:ph type="body" sz="quarter" idx="14"/>
          </p:nvPr>
        </p:nvSpPr>
        <p:spPr/>
        <p:txBody>
          <a:bodyPr/>
          <a:lstStyle/>
          <a:p>
            <a:r>
              <a:rPr lang="de-DE" dirty="0"/>
              <a:t>Nein</a:t>
            </a:r>
          </a:p>
        </p:txBody>
      </p:sp>
      <p:sp>
        <p:nvSpPr>
          <p:cNvPr id="7" name="Textplatzhalter 6"/>
          <p:cNvSpPr>
            <a:spLocks noGrp="1"/>
          </p:cNvSpPr>
          <p:nvPr>
            <p:ph type="body" sz="quarter" idx="15"/>
          </p:nvPr>
        </p:nvSpPr>
        <p:spPr/>
        <p:txBody>
          <a:bodyPr/>
          <a:lstStyle/>
          <a:p>
            <a:r>
              <a:rPr lang="de-DE" dirty="0"/>
              <a:t>Ja</a:t>
            </a:r>
          </a:p>
        </p:txBody>
      </p:sp>
    </p:spTree>
    <p:extLst>
      <p:ext uri="{BB962C8B-B14F-4D97-AF65-F5344CB8AC3E}">
        <p14:creationId xmlns:p14="http://schemas.microsoft.com/office/powerpoint/2010/main" val="27580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p:txBody>
          <a:bodyPr/>
          <a:lstStyle/>
          <a:p>
            <a:endParaRPr lang="de-DE" sz="1400" dirty="0"/>
          </a:p>
          <a:p>
            <a:r>
              <a:rPr lang="de-DE" sz="2800" dirty="0"/>
              <a:t>Nein! Nacktbilder von Kindern und Jugendlichen zu verbreiten ist nach dem Strafgesetzbuch strafbar! </a:t>
            </a:r>
          </a:p>
        </p:txBody>
      </p:sp>
      <p:sp>
        <p:nvSpPr>
          <p:cNvPr id="7" name="Textplatzhalter 6"/>
          <p:cNvSpPr>
            <a:spLocks noGrp="1"/>
          </p:cNvSpPr>
          <p:nvPr>
            <p:ph type="body" sz="quarter" idx="12"/>
          </p:nvPr>
        </p:nvSpPr>
        <p:spPr/>
        <p:txBody>
          <a:bodyPr/>
          <a:lstStyle/>
          <a:p>
            <a:pPr algn="ctr"/>
            <a:r>
              <a:rPr lang="de-DE" dirty="0"/>
              <a:t>b</a:t>
            </a:r>
          </a:p>
        </p:txBody>
      </p:sp>
    </p:spTree>
    <p:extLst>
      <p:ext uri="{BB962C8B-B14F-4D97-AF65-F5344CB8AC3E}">
        <p14:creationId xmlns:p14="http://schemas.microsoft.com/office/powerpoint/2010/main" val="69089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p:txBody>
          <a:bodyPr/>
          <a:lstStyle/>
          <a:p>
            <a:r>
              <a:rPr lang="de-DE" dirty="0"/>
              <a:t>Wie viele Minuten sind die 12- bis 19-Jährigen in Deutschland *online?</a:t>
            </a:r>
          </a:p>
          <a:p>
            <a:r>
              <a:rPr lang="de-DE" sz="1600" dirty="0"/>
              <a:t>*nach eigener Selbsteinschätzung durchschnittlich</a:t>
            </a:r>
          </a:p>
        </p:txBody>
      </p:sp>
      <p:sp>
        <p:nvSpPr>
          <p:cNvPr id="5" name="Textplatzhalter 4"/>
          <p:cNvSpPr>
            <a:spLocks noGrp="1"/>
          </p:cNvSpPr>
          <p:nvPr>
            <p:ph type="body" sz="quarter" idx="11"/>
          </p:nvPr>
        </p:nvSpPr>
        <p:spPr/>
        <p:txBody>
          <a:bodyPr/>
          <a:lstStyle/>
          <a:p>
            <a:r>
              <a:rPr lang="de-DE" dirty="0"/>
              <a:t>298 Min</a:t>
            </a:r>
          </a:p>
          <a:p>
            <a:endParaRPr lang="de-DE" dirty="0"/>
          </a:p>
        </p:txBody>
      </p:sp>
      <p:sp>
        <p:nvSpPr>
          <p:cNvPr id="6" name="Textplatzhalter 5"/>
          <p:cNvSpPr>
            <a:spLocks noGrp="1"/>
          </p:cNvSpPr>
          <p:nvPr>
            <p:ph type="body" sz="quarter" idx="14"/>
          </p:nvPr>
        </p:nvSpPr>
        <p:spPr/>
        <p:txBody>
          <a:bodyPr/>
          <a:lstStyle/>
          <a:p>
            <a:r>
              <a:rPr lang="de-DE" dirty="0"/>
              <a:t>138 Min</a:t>
            </a:r>
          </a:p>
        </p:txBody>
      </p:sp>
      <p:sp>
        <p:nvSpPr>
          <p:cNvPr id="7" name="Textplatzhalter 6"/>
          <p:cNvSpPr>
            <a:spLocks noGrp="1"/>
          </p:cNvSpPr>
          <p:nvPr>
            <p:ph type="body" sz="quarter" idx="15"/>
          </p:nvPr>
        </p:nvSpPr>
        <p:spPr/>
        <p:txBody>
          <a:bodyPr/>
          <a:lstStyle/>
          <a:p>
            <a:r>
              <a:rPr lang="de-DE" dirty="0"/>
              <a:t>201 Min</a:t>
            </a:r>
          </a:p>
          <a:p>
            <a:endParaRPr lang="de-DE" dirty="0"/>
          </a:p>
        </p:txBody>
      </p:sp>
    </p:spTree>
    <p:extLst>
      <p:ext uri="{BB962C8B-B14F-4D97-AF65-F5344CB8AC3E}">
        <p14:creationId xmlns:p14="http://schemas.microsoft.com/office/powerpoint/2010/main" val="1463176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p:cNvSpPr>
            <a:spLocks noGrp="1"/>
          </p:cNvSpPr>
          <p:nvPr>
            <p:ph type="body" sz="quarter" idx="11"/>
          </p:nvPr>
        </p:nvSpPr>
        <p:spPr>
          <a:xfrm>
            <a:off x="2098638" y="1556792"/>
            <a:ext cx="7034956" cy="2808039"/>
          </a:xfrm>
        </p:spPr>
        <p:txBody>
          <a:bodyPr/>
          <a:lstStyle/>
          <a:p>
            <a:endParaRPr lang="de-DE" sz="1600" dirty="0"/>
          </a:p>
          <a:p>
            <a:r>
              <a:rPr lang="de-DE" sz="2400" dirty="0"/>
              <a:t>Durchschnittlich sind Jugendliche  </a:t>
            </a:r>
          </a:p>
          <a:p>
            <a:r>
              <a:rPr lang="de-DE" sz="2400" b="1" dirty="0"/>
              <a:t>201 Minuten </a:t>
            </a:r>
            <a:r>
              <a:rPr lang="de-DE" sz="2400" dirty="0"/>
              <a:t>online, dass sind 3 Stunden und 21 Minuten online zum Chatten, Musik hören, Zocken und Informationen erhalten. Das ist nicht nur negativ, es kommt darauf an, wofür man es nutzt. </a:t>
            </a:r>
          </a:p>
        </p:txBody>
      </p:sp>
      <p:sp>
        <p:nvSpPr>
          <p:cNvPr id="7" name="Textplatzhalter 6"/>
          <p:cNvSpPr>
            <a:spLocks noGrp="1"/>
          </p:cNvSpPr>
          <p:nvPr>
            <p:ph type="body" sz="quarter" idx="12"/>
          </p:nvPr>
        </p:nvSpPr>
        <p:spPr/>
        <p:txBody>
          <a:bodyPr/>
          <a:lstStyle/>
          <a:p>
            <a:pPr algn="ctr"/>
            <a:r>
              <a:rPr lang="de-DE" dirty="0"/>
              <a:t>c</a:t>
            </a:r>
          </a:p>
        </p:txBody>
      </p:sp>
      <p:sp>
        <p:nvSpPr>
          <p:cNvPr id="8" name="Textfeld 2"/>
          <p:cNvSpPr txBox="1">
            <a:spLocks noChangeArrowheads="1"/>
          </p:cNvSpPr>
          <p:nvPr/>
        </p:nvSpPr>
        <p:spPr bwMode="auto">
          <a:xfrm>
            <a:off x="2771800" y="6237312"/>
            <a:ext cx="56886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30000"/>
              </a:spcAft>
              <a:buClr>
                <a:srgbClr val="0097F0"/>
              </a:buClr>
              <a:defRPr b="1">
                <a:solidFill>
                  <a:srgbClr val="606060"/>
                </a:solidFill>
                <a:latin typeface="Arial" charset="0"/>
              </a:defRPr>
            </a:lvl1pPr>
            <a:lvl2pPr marL="742950" indent="-285750" eaLnBrk="0" hangingPunct="0">
              <a:spcBef>
                <a:spcPct val="40000"/>
              </a:spcBef>
              <a:buClr>
                <a:srgbClr val="0097F0"/>
              </a:buClr>
              <a:buFont typeface="Webdings" pitchFamily="18" charset="2"/>
              <a:buChar char="&lt;"/>
              <a:defRPr sz="1400">
                <a:solidFill>
                  <a:schemeClr val="tx1"/>
                </a:solidFill>
                <a:latin typeface="Arial" charset="0"/>
              </a:defRPr>
            </a:lvl2pPr>
            <a:lvl3pPr marL="1143000" indent="-228600" eaLnBrk="0" hangingPunct="0">
              <a:spcBef>
                <a:spcPct val="20000"/>
              </a:spcBef>
              <a:buClr>
                <a:srgbClr val="0097F0"/>
              </a:buClr>
              <a:buFont typeface="Webdings" pitchFamily="18" charset="2"/>
              <a:buChar char="="/>
              <a:defRPr sz="1400">
                <a:solidFill>
                  <a:schemeClr val="tx1"/>
                </a:solidFill>
                <a:latin typeface="Arial" charset="0"/>
              </a:defRPr>
            </a:lvl3pPr>
            <a:lvl4pPr marL="1600200" indent="-228600" eaLnBrk="0" hangingPunct="0">
              <a:spcBef>
                <a:spcPct val="20000"/>
              </a:spcBef>
              <a:buClr>
                <a:srgbClr val="0097F0"/>
              </a:buClr>
              <a:buChar char="-"/>
              <a:defRPr sz="1400">
                <a:solidFill>
                  <a:schemeClr val="tx1"/>
                </a:solidFill>
                <a:latin typeface="Arial" charset="0"/>
              </a:defRPr>
            </a:lvl4pPr>
            <a:lvl5pPr marL="2057400" indent="-228600" eaLnBrk="0" hangingPunct="0">
              <a:spcBef>
                <a:spcPct val="20000"/>
              </a:spcBef>
              <a:buClr>
                <a:schemeClr val="tx1"/>
              </a:buClr>
              <a:buFont typeface="Arial" charset="0"/>
              <a:buChar char="»"/>
              <a:defRPr sz="1400">
                <a:solidFill>
                  <a:schemeClr val="tx1"/>
                </a:solidFill>
                <a:latin typeface="Arial" charset="0"/>
              </a:defRPr>
            </a:lvl5pPr>
            <a:lvl6pPr marL="25146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6pPr>
            <a:lvl7pPr marL="29718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7pPr>
            <a:lvl8pPr marL="34290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8pPr>
            <a:lvl9pPr marL="3886200" indent="-228600" eaLnBrk="0" fontAlgn="base" hangingPunct="0">
              <a:spcBef>
                <a:spcPct val="20000"/>
              </a:spcBef>
              <a:spcAft>
                <a:spcPct val="0"/>
              </a:spcAft>
              <a:buClr>
                <a:schemeClr val="tx1"/>
              </a:buClr>
              <a:buFont typeface="Arial" charset="0"/>
              <a:buChar char="»"/>
              <a:defRPr sz="1400">
                <a:solidFill>
                  <a:schemeClr val="tx1"/>
                </a:solidFill>
                <a:latin typeface="Arial" charset="0"/>
              </a:defRPr>
            </a:lvl9pPr>
          </a:lstStyle>
          <a:p>
            <a:pPr eaLnBrk="1" hangingPunct="1">
              <a:spcBef>
                <a:spcPct val="0"/>
              </a:spcBef>
              <a:spcAft>
                <a:spcPct val="0"/>
              </a:spcAft>
              <a:buClrTx/>
            </a:pPr>
            <a:r>
              <a:rPr lang="de-DE" altLang="de-DE" sz="1200" b="0" dirty="0">
                <a:solidFill>
                  <a:schemeClr val="tx1"/>
                </a:solidFill>
                <a:latin typeface="Myriad Pro Light" pitchFamily="34" charset="0"/>
              </a:rPr>
              <a:t>Quelle: JIM Studie 2024</a:t>
            </a:r>
            <a:endParaRPr lang="de-DE" altLang="de-DE" b="0" dirty="0">
              <a:solidFill>
                <a:schemeClr val="tx1"/>
              </a:solidFill>
              <a:latin typeface="Myriad Pro Light" pitchFamily="34" charset="0"/>
            </a:endParaRPr>
          </a:p>
        </p:txBody>
      </p:sp>
    </p:spTree>
    <p:extLst>
      <p:ext uri="{BB962C8B-B14F-4D97-AF65-F5344CB8AC3E}">
        <p14:creationId xmlns:p14="http://schemas.microsoft.com/office/powerpoint/2010/main" val="212159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865</Words>
  <Application>Microsoft Office PowerPoint</Application>
  <PresentationFormat>Bildschirmpräsentation (4:3)</PresentationFormat>
  <Paragraphs>123</Paragraphs>
  <Slides>25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25</vt:i4>
      </vt:variant>
    </vt:vector>
  </HeadingPairs>
  <TitlesOfParts>
    <vt:vector size="31" baseType="lpstr">
      <vt:lpstr>Arial</vt:lpstr>
      <vt:lpstr>Calibri</vt:lpstr>
      <vt:lpstr>Myriad Pro Light</vt:lpstr>
      <vt:lpstr>Verdana</vt:lpstr>
      <vt:lpstr>Wingdings</vt:lpstr>
      <vt:lpstr>Larissa</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dkc</dc:creator>
  <cp:lastModifiedBy>Maya Nocon</cp:lastModifiedBy>
  <cp:revision>170</cp:revision>
  <cp:lastPrinted>2015-10-05T09:35:59Z</cp:lastPrinted>
  <dcterms:created xsi:type="dcterms:W3CDTF">2015-03-30T12:28:46Z</dcterms:created>
  <dcterms:modified xsi:type="dcterms:W3CDTF">2025-03-14T10:26:39Z</dcterms:modified>
</cp:coreProperties>
</file>